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4" r:id="rId4"/>
    <p:sldId id="327" r:id="rId5"/>
    <p:sldId id="326" r:id="rId6"/>
    <p:sldId id="328" r:id="rId7"/>
    <p:sldId id="339" r:id="rId8"/>
    <p:sldId id="297" r:id="rId9"/>
    <p:sldId id="337" r:id="rId10"/>
    <p:sldId id="340" r:id="rId11"/>
    <p:sldId id="302" r:id="rId12"/>
    <p:sldId id="305" r:id="rId13"/>
    <p:sldId id="304" r:id="rId14"/>
    <p:sldId id="308" r:id="rId15"/>
    <p:sldId id="309" r:id="rId16"/>
    <p:sldId id="307" r:id="rId17"/>
    <p:sldId id="329" r:id="rId18"/>
    <p:sldId id="330" r:id="rId19"/>
    <p:sldId id="331" r:id="rId20"/>
    <p:sldId id="332" r:id="rId21"/>
    <p:sldId id="335" r:id="rId22"/>
    <p:sldId id="338" r:id="rId23"/>
    <p:sldId id="334" r:id="rId24"/>
    <p:sldId id="268" r:id="rId25"/>
    <p:sldId id="342" r:id="rId26"/>
    <p:sldId id="267" r:id="rId27"/>
    <p:sldId id="341" r:id="rId28"/>
    <p:sldId id="271" r:id="rId29"/>
  </p:sldIdLst>
  <p:sldSz cx="12192000" cy="6858000"/>
  <p:notesSz cx="6858000" cy="9144000"/>
  <p:embeddedFontLst>
    <p:embeddedFont>
      <p:font typeface="Yoon 윤고딕 530_TT" panose="020B0600000101010101" charset="-127"/>
      <p:regular r:id="rId31"/>
    </p:embeddedFont>
    <p:embeddedFont>
      <p:font typeface="나눔바른고딕" panose="020B0600000101010101" charset="-127"/>
      <p:regular r:id="rId32"/>
      <p:bold r:id="rId33"/>
    </p:embeddedFont>
    <p:embeddedFont>
      <p:font typeface="Cambria Math" panose="02040503050406030204" pitchFamily="18" charset="0"/>
      <p:regular r:id="rId34"/>
    </p:embeddedFont>
    <p:embeddedFont>
      <p:font typeface="Ubuntu" panose="020B0600000101010101" charset="0"/>
      <p:regular r:id="rId35"/>
      <p:bold r:id="rId36"/>
      <p:italic r:id="rId37"/>
      <p:boldItalic r:id="rId38"/>
    </p:embeddedFont>
    <p:embeddedFont>
      <p:font typeface="Ubuntu Light" panose="020B0600000101010101" charset="0"/>
      <p:regular r:id="rId39"/>
      <p:italic r:id="rId40"/>
    </p:embeddedFont>
    <p:embeddedFont>
      <p:font typeface="Ubuntu Mono" panose="020B0600000101010101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 Semilight" panose="020B0502040204020203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95E"/>
    <a:srgbClr val="FFE249"/>
    <a:srgbClr val="EDEDED"/>
    <a:srgbClr val="C0392B"/>
    <a:srgbClr val="ECF0F1"/>
    <a:srgbClr val="E7E6E6"/>
    <a:srgbClr val="EAEFF7"/>
    <a:srgbClr val="2980B9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39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9EFBD-F7E4-42DC-A5A7-4F967BC12E71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E379D-BDBD-4BF9-8868-4D120730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2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Optical Dimension</a:t>
            </a:r>
            <a:r>
              <a:rPr lang="en-US" altLang="ko-KR" baseline="0"/>
              <a:t> Spatial Thinking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00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7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r>
              <a:rPr lang="ko-KR" altLang="en-US" dirty="0">
                <a:latin typeface="Ubuntu" panose="020B0504030602030204" pitchFamily="34" charset="0"/>
              </a:rPr>
              <a:t>그리고 저희가 사용자가 먼저 오면 보정좌표 스크린을 통해서 </a:t>
            </a:r>
            <a:r>
              <a:rPr lang="en-US" altLang="ko-KR" dirty="0">
                <a:latin typeface="Ubuntu" panose="020B0504030602030204" pitchFamily="34" charset="0"/>
              </a:rPr>
              <a:t>9</a:t>
            </a:r>
            <a:r>
              <a:rPr lang="ko-KR" altLang="en-US" dirty="0">
                <a:latin typeface="Ubuntu" panose="020B0504030602030204" pitchFamily="34" charset="0"/>
              </a:rPr>
              <a:t>개의 점을 바라보게 할 건데</a:t>
            </a:r>
            <a:r>
              <a:rPr lang="en-US" altLang="ko-KR" dirty="0">
                <a:latin typeface="Ubuntu" panose="020B0504030602030204" pitchFamily="34" charset="0"/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r>
              <a:rPr lang="ko-KR" altLang="en-US" dirty="0">
                <a:latin typeface="Ubuntu" panose="020B0504030602030204" pitchFamily="34" charset="0"/>
              </a:rPr>
              <a:t>객체 안에 </a:t>
            </a:r>
            <a:r>
              <a:rPr lang="en-US" altLang="ko-KR" dirty="0">
                <a:latin typeface="Ubuntu" panose="020B0504030602030204" pitchFamily="34" charset="0"/>
              </a:rPr>
              <a:t>yolo visual studio </a:t>
            </a:r>
            <a:r>
              <a:rPr lang="ko-KR" altLang="en-US" dirty="0">
                <a:latin typeface="Ubuntu" panose="020B0504030602030204" pitchFamily="34" charset="0"/>
              </a:rPr>
              <a:t>안에서 객체를 </a:t>
            </a:r>
            <a:r>
              <a:rPr lang="ko-KR" altLang="en-US" dirty="0" err="1">
                <a:latin typeface="Ubuntu" panose="020B0504030602030204" pitchFamily="34" charset="0"/>
              </a:rPr>
              <a:t>몇초동안</a:t>
            </a:r>
            <a:r>
              <a:rPr lang="ko-KR" altLang="en-US" dirty="0">
                <a:latin typeface="Ubuntu" panose="020B0504030602030204" pitchFamily="34" charset="0"/>
              </a:rPr>
              <a:t> 넘어가지 않을 때</a:t>
            </a:r>
            <a:endParaRPr lang="en-US" altLang="ko-KR" dirty="0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3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8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21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1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80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8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1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None/>
            </a:pPr>
            <a:endParaRPr lang="en-US" altLang="ko-KR" sz="1200" spc="-3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유투버들의</a:t>
            </a:r>
            <a:r>
              <a:rPr lang="ko-KR" altLang="en-US" dirty="0"/>
              <a:t> 시선추적 </a:t>
            </a:r>
            <a:r>
              <a:rPr lang="ko-KR" altLang="en-US" dirty="0" err="1"/>
              <a:t>챌린지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5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이 두 가지 기술을 적용할 수 있는 경우를 </a:t>
            </a:r>
            <a:r>
              <a:rPr lang="ko-KR" altLang="en-US" dirty="0" err="1"/>
              <a:t>생각하다보니</a:t>
            </a:r>
            <a:r>
              <a:rPr lang="ko-KR" altLang="en-US" dirty="0"/>
              <a:t> 안경에서 하면 어떨까 생각이 들었고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9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None/>
            </a:pPr>
            <a:endParaRPr lang="en-US" altLang="ko-KR" sz="1200" spc="-3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4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 dirty="0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6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6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+mj-lt"/>
              <a:buNone/>
            </a:pPr>
            <a:endParaRPr lang="en-US" altLang="ko-KR">
              <a:latin typeface="Ubuntu" panose="020B0504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379D-BDBD-4BF9-8868-4D120730AA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9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9781309" y="5066579"/>
            <a:ext cx="1866681" cy="40225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지도교수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6964217" y="5066579"/>
            <a:ext cx="2645127" cy="40225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학과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0" hasCustomPrompt="1"/>
          </p:nvPr>
        </p:nvSpPr>
        <p:spPr>
          <a:xfrm>
            <a:off x="6964217" y="5468836"/>
            <a:ext cx="2645127" cy="1039227"/>
          </a:xfrm>
        </p:spPr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학번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이  름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1919605"/>
            <a:ext cx="10515600" cy="2222627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/>
            </a:lvl1pPr>
          </a:lstStyle>
          <a:p>
            <a:pPr marL="857250" marR="0" lvl="0" indent="-8572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나눔바른고딕" panose="020B0603020101020101" pitchFamily="50" charset="-127"/>
                <a:cs typeface="+mn-cs"/>
              </a:rPr>
              <a:t>마스터 제목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32" name="텍스트 개체 틀 27"/>
          <p:cNvSpPr>
            <a:spLocks noGrp="1"/>
          </p:cNvSpPr>
          <p:nvPr>
            <p:ph type="body" sz="quarter" idx="13" hasCustomPrompt="1"/>
          </p:nvPr>
        </p:nvSpPr>
        <p:spPr>
          <a:xfrm>
            <a:off x="9781309" y="5468836"/>
            <a:ext cx="1866681" cy="1039227"/>
          </a:xfrm>
        </p:spPr>
        <p:txBody>
          <a:bodyPr/>
          <a:lstStyle>
            <a:lvl1pPr marL="0" marR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지도교수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</p:spTree>
    <p:extLst>
      <p:ext uri="{BB962C8B-B14F-4D97-AF65-F5344CB8AC3E}">
        <p14:creationId xmlns:p14="http://schemas.microsoft.com/office/powerpoint/2010/main" val="13140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업무분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수행일정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업무분담</a:t>
            </a: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-1" y="5979831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7674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참고문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업무분담</a:t>
            </a: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-1" y="6458072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94977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25" name="직사각형 24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7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</p:spTree>
    <p:extLst>
      <p:ext uri="{BB962C8B-B14F-4D97-AF65-F5344CB8AC3E}">
        <p14:creationId xmlns:p14="http://schemas.microsoft.com/office/powerpoint/2010/main" val="234426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-1" y="2632147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요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81874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나리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cxnSp>
        <p:nvCxnSpPr>
          <p:cNvPr id="64" name="직선 연결선 63"/>
          <p:cNvCxnSpPr/>
          <p:nvPr userDrawn="1"/>
        </p:nvCxnSpPr>
        <p:spPr>
          <a:xfrm>
            <a:off x="-1" y="3109064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88584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 구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57" name="TextBox 56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58" name="TextBox 57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시스템 구성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cxnSp>
        <p:nvCxnSpPr>
          <p:cNvPr id="64" name="직선 연결선 63"/>
          <p:cNvCxnSpPr/>
          <p:nvPr userDrawn="1"/>
        </p:nvCxnSpPr>
        <p:spPr>
          <a:xfrm>
            <a:off x="-1" y="3588631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1391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모듈 설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상세모듈 설계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-1" y="4066873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9337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터페이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졸업프로젝트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 dirty="0">
                <a:latin typeface="Ubuntu" panose="020B0504030602030204" pitchFamily="34" charset="0"/>
                <a:ea typeface="나눔바른고딕" panose="020B0603020101020101" pitchFamily="50" charset="-127"/>
              </a:rPr>
              <a:t>시선추적과 객체인식을 이용한 </a:t>
            </a:r>
            <a:r>
              <a:rPr lang="ko-KR" altLang="en-US" sz="2400" dirty="0" err="1">
                <a:latin typeface="Ubuntu" panose="020B0504030602030204" pitchFamily="34" charset="0"/>
                <a:ea typeface="나눔바른고딕" panose="020B0603020101020101" pitchFamily="50" charset="-127"/>
              </a:rPr>
              <a:t>스마트글래스</a:t>
            </a:r>
            <a:endParaRPr lang="ko-KR" altLang="en-US" sz="2400" dirty="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인터페이스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-1" y="4527478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3328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발환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54" name="TextBox 53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55" name="TextBox 54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59" name="TextBox 58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개발환경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수행일정</a:t>
            </a:r>
          </a:p>
        </p:txBody>
      </p:sp>
      <p:cxnSp>
        <p:nvCxnSpPr>
          <p:cNvPr id="62" name="직선 연결선 61"/>
          <p:cNvCxnSpPr/>
          <p:nvPr userDrawn="1"/>
        </p:nvCxnSpPr>
        <p:spPr>
          <a:xfrm>
            <a:off x="-1" y="5023352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345655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행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>
            <a:off x="0" y="1912147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100000">
                  <a:srgbClr val="ECF0F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 hasCustomPrompt="1"/>
          </p:nvPr>
        </p:nvSpPr>
        <p:spPr>
          <a:xfrm>
            <a:off x="1894436" y="719997"/>
            <a:ext cx="9735128" cy="119215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+mn-cs"/>
              </a:rPr>
              <a:t>슬라이드 제목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719998"/>
            <a:ext cx="1332000" cy="119214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1912147"/>
            <a:ext cx="1332000" cy="494585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065163" y="-2"/>
            <a:ext cx="1126837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1BEEF10-B343-4AA1-AE30-F18547442C35}" type="slidenum">
              <a:rPr lang="en-US" altLang="ko-KR" sz="2400" smtClean="0">
                <a:latin typeface="Ubuntu Mono" panose="020B0509030602030204" pitchFamily="49" charset="0"/>
                <a:ea typeface="나눔바른고딕" panose="020B0603020101020101" pitchFamily="50" charset="-127"/>
              </a:rPr>
              <a:t>‹#›</a:t>
            </a:fld>
            <a:endParaRPr lang="ko-KR" altLang="en-US" sz="2400">
              <a:latin typeface="Ubuntu Mono" panose="020B0509030602030204" pitchFamily="49" charset="0"/>
              <a:ea typeface="나눔바른고딕" panose="020B0603020101020101" pitchFamily="50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1894436" y="2045073"/>
            <a:ext cx="9735589" cy="4680000"/>
          </a:xfrm>
        </p:spPr>
        <p:txBody>
          <a:bodyPr>
            <a:normAutofit/>
          </a:bodyPr>
          <a:lstStyle>
            <a:lvl1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/>
            </a:lvl1pPr>
          </a:lstStyle>
          <a:p>
            <a:pPr marL="450850" indent="-450850" algn="l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>
                <a:latin typeface="+mj-lt"/>
              </a:rPr>
              <a:t>슬라이드 내용</a:t>
            </a:r>
            <a:endParaRPr lang="en-US" altLang="ko-KR"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179780" y="-2"/>
            <a:ext cx="88853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-2"/>
            <a:ext cx="2179782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-2"/>
            <a:ext cx="2179781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 목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텍스트 개체 틀 33"/>
          <p:cNvSpPr>
            <a:spLocks noGrp="1"/>
          </p:cNvSpPr>
          <p:nvPr>
            <p:ph type="body" sz="quarter" idx="15" hasCustomPrompt="1"/>
          </p:nvPr>
        </p:nvSpPr>
        <p:spPr>
          <a:xfrm>
            <a:off x="2179779" y="-2"/>
            <a:ext cx="8885383" cy="720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lang="ko-KR" altLang="en-US" sz="1800" smtClean="0">
                <a:solidFill>
                  <a:schemeClr val="lt1"/>
                </a:solidFill>
              </a:defRPr>
            </a:lvl2pPr>
            <a:lvl3pPr>
              <a:defRPr lang="ko-KR" altLang="en-US" sz="1800" smtClean="0">
                <a:solidFill>
                  <a:schemeClr val="lt1"/>
                </a:solidFill>
              </a:defRPr>
            </a:lvl3pPr>
            <a:lvl4pPr>
              <a:defRPr lang="ko-KR" altLang="en-US" smtClean="0">
                <a:solidFill>
                  <a:schemeClr val="lt1"/>
                </a:solidFill>
              </a:defRPr>
            </a:lvl4pPr>
            <a:lvl5pPr>
              <a:defRPr lang="ko-KR" altLang="en-US">
                <a:solidFill>
                  <a:schemeClr val="lt1"/>
                </a:solidFill>
              </a:defRPr>
            </a:lvl5pPr>
          </a:lstStyle>
          <a:p>
            <a:pPr algn="l"/>
            <a:r>
              <a:rPr lang="ko-KR" altLang="en-US" sz="2400">
                <a:latin typeface="Ubuntu" panose="020B0504030602030204" pitchFamily="34" charset="0"/>
                <a:ea typeface="나눔바른고딕" panose="020B0603020101020101" pitchFamily="50" charset="-127"/>
              </a:rPr>
              <a:t>주 제목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2236147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 요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" y="27143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kern="12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시나리오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1" y="31926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-1" y="462735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" y="5105589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 b="1" kern="1200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수행일정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-1" y="5583831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업무분담</a:t>
            </a: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-1" y="5501589"/>
            <a:ext cx="972000" cy="0"/>
          </a:xfrm>
          <a:prstGeom prst="line">
            <a:avLst/>
          </a:prstGeom>
          <a:ln w="19050">
            <a:solidFill>
              <a:srgbClr val="2C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1" y="3670873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상세모듈 설계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-1" y="4149115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" y="6062072"/>
            <a:ext cx="1332001" cy="396000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r>
              <a:rPr lang="ko-KR" altLang="en-US" sz="1500">
                <a:solidFill>
                  <a:srgbClr val="BDC3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35186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16BF3-ACAB-4842-AFB1-8176036EA9CD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B6F75-B23D-41A1-8E73-7E2C2F200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2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24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12" Type="http://schemas.microsoft.com/office/2007/relationships/hdphoto" Target="../media/hdphoto2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microsoft.com/office/2007/relationships/hdphoto" Target="../media/hdphoto3.wdp"/><Relationship Id="rId1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2873" y="1614486"/>
            <a:ext cx="9735128" cy="2222627"/>
          </a:xfrm>
        </p:spPr>
        <p:txBody>
          <a:bodyPr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ko-KR" altLang="en-US" sz="6300" b="1" spc="-150" dirty="0">
                <a:solidFill>
                  <a:srgbClr val="34495E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시선추적</a:t>
            </a:r>
            <a:r>
              <a:rPr lang="ko-KR" altLang="en-US" sz="4800" spc="-150" dirty="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과</a:t>
            </a:r>
            <a:r>
              <a:rPr lang="en-US" altLang="ko-KR" sz="6000" b="1" spc="-150" dirty="0">
                <a:solidFill>
                  <a:srgbClr val="2C3E50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sz="6300" b="1" spc="-150" dirty="0">
                <a:solidFill>
                  <a:srgbClr val="34495E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객체인식</a:t>
            </a:r>
            <a:r>
              <a:rPr lang="ko-KR" altLang="en-US" sz="4800" spc="-150" dirty="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을 이용한 </a:t>
            </a:r>
            <a:br>
              <a:rPr lang="en-US" altLang="ko-KR" sz="4800" spc="-150" dirty="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</a:br>
            <a:r>
              <a:rPr lang="ko-KR" altLang="en-US" sz="6000" spc="-150" dirty="0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스마트안경 </a:t>
            </a:r>
            <a:r>
              <a:rPr lang="en-US" altLang="ko-KR" sz="6000" spc="-150" dirty="0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(</a:t>
            </a:r>
            <a:r>
              <a:rPr lang="ko-KR" altLang="en-US" sz="6000" spc="-150" dirty="0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결과보고서</a:t>
            </a:r>
            <a:r>
              <a:rPr lang="en-US" altLang="ko-KR" sz="6000" spc="-150" dirty="0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)</a:t>
            </a:r>
            <a:endParaRPr lang="ko-KR" altLang="en-US" sz="4800" spc="-150" dirty="0">
              <a:solidFill>
                <a:srgbClr val="2980B9"/>
              </a:solidFill>
            </a:endParaRP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32873" y="3646872"/>
            <a:ext cx="9735128" cy="380480"/>
          </a:xfrm>
        </p:spPr>
        <p:txBody>
          <a:bodyPr wrap="square" lIns="36000" tIns="36000" rIns="36000" bIns="36000" anchor="ctr" anchorCtr="0">
            <a:spAutoFit/>
          </a:bodyPr>
          <a:lstStyle/>
          <a:p>
            <a:pPr lvl="0"/>
            <a:r>
              <a:rPr lang="en-US" altLang="ko-KR" sz="2000" dirty="0">
                <a:solidFill>
                  <a:srgbClr val="34495E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2000" dirty="0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Smart Glasses </a:t>
            </a:r>
            <a:r>
              <a:rPr lang="en-US" altLang="ko-KR" sz="1800" dirty="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combined with</a:t>
            </a:r>
            <a:r>
              <a:rPr lang="en-US" altLang="ko-KR" sz="1800" dirty="0">
                <a:solidFill>
                  <a:srgbClr val="2C3E50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solidFill>
                  <a:srgbClr val="34495E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Eye tracking </a:t>
            </a:r>
            <a:r>
              <a:rPr lang="en-US" altLang="ko-KR" sz="1800" dirty="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and </a:t>
            </a:r>
            <a:r>
              <a:rPr lang="en-US" altLang="ko-KR" sz="2000" b="1" dirty="0">
                <a:solidFill>
                  <a:srgbClr val="34495E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Object recognition</a:t>
            </a:r>
            <a:endParaRPr lang="en-US" altLang="ko-KR" sz="2200" b="1" dirty="0">
              <a:solidFill>
                <a:srgbClr val="34495E"/>
              </a:solidFill>
              <a:latin typeface="Ubuntu" panose="020B0504030602030204" pitchFamily="34" charset="0"/>
              <a:ea typeface="나눔바른고딕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9DBB3-EAA7-4A3A-8D87-811FB8C9C12A}"/>
              </a:ext>
            </a:extLst>
          </p:cNvPr>
          <p:cNvSpPr txBox="1"/>
          <p:nvPr/>
        </p:nvSpPr>
        <p:spPr>
          <a:xfrm>
            <a:off x="7812504" y="4908884"/>
            <a:ext cx="4122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지도교수 </a:t>
            </a:r>
            <a:r>
              <a:rPr lang="en-US" altLang="ko-KR" b="1" dirty="0"/>
              <a:t>:   </a:t>
            </a:r>
            <a:r>
              <a:rPr lang="ko-KR" altLang="en-US" dirty="0" err="1"/>
              <a:t>엄종석</a:t>
            </a:r>
            <a:r>
              <a:rPr lang="ko-KR" altLang="en-US" dirty="0"/>
              <a:t> 교수님</a:t>
            </a:r>
            <a:endParaRPr lang="en-US" altLang="ko-KR" dirty="0"/>
          </a:p>
          <a:p>
            <a:pPr algn="r"/>
            <a:endParaRPr lang="en-US" altLang="ko-KR" b="1" dirty="0"/>
          </a:p>
          <a:p>
            <a:pPr algn="r"/>
            <a:r>
              <a:rPr lang="en-US" altLang="ko-KR" b="1" dirty="0"/>
              <a:t> </a:t>
            </a:r>
            <a:r>
              <a:rPr lang="ko-KR" altLang="en-US" b="1" dirty="0"/>
              <a:t>팀장 </a:t>
            </a:r>
            <a:r>
              <a:rPr lang="en-US" altLang="ko-KR" b="1" dirty="0"/>
              <a:t>: </a:t>
            </a:r>
            <a:r>
              <a:rPr lang="en-US" altLang="ko-KR" dirty="0"/>
              <a:t>1491012 </a:t>
            </a:r>
            <a:r>
              <a:rPr lang="ko-KR" altLang="en-US" dirty="0" err="1"/>
              <a:t>박성영</a:t>
            </a:r>
            <a:endParaRPr lang="en-US" altLang="ko-KR" dirty="0"/>
          </a:p>
          <a:p>
            <a:pPr algn="r"/>
            <a:r>
              <a:rPr lang="ko-KR" altLang="en-US" b="1" dirty="0"/>
              <a:t>팀원 </a:t>
            </a:r>
            <a:r>
              <a:rPr lang="en-US" altLang="ko-KR" b="1" dirty="0"/>
              <a:t>: </a:t>
            </a:r>
            <a:r>
              <a:rPr lang="en-US" altLang="ko-KR" dirty="0"/>
              <a:t>1491002 </a:t>
            </a:r>
            <a:r>
              <a:rPr lang="ko-KR" altLang="en-US" dirty="0"/>
              <a:t>김선민</a:t>
            </a:r>
            <a:endParaRPr lang="en-US" altLang="ko-KR" dirty="0"/>
          </a:p>
          <a:p>
            <a:pPr algn="r"/>
            <a:r>
              <a:rPr lang="en-US" altLang="ko-KR" dirty="0"/>
              <a:t>1491025 </a:t>
            </a:r>
            <a:r>
              <a:rPr lang="ko-KR" altLang="en-US" dirty="0"/>
              <a:t>이강호</a:t>
            </a:r>
            <a:endParaRPr lang="en-US" altLang="ko-KR" dirty="0"/>
          </a:p>
          <a:p>
            <a:pPr algn="r"/>
            <a:r>
              <a:rPr lang="en-US" altLang="ko-KR" dirty="0"/>
              <a:t>1392011 </a:t>
            </a:r>
            <a:r>
              <a:rPr lang="ko-KR" altLang="en-US" dirty="0"/>
              <a:t>김재훈</a:t>
            </a:r>
            <a:endParaRPr lang="en-US" altLang="ko-KR" dirty="0"/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113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하드웨어</a:t>
            </a: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4089623" y="2045073"/>
            <a:ext cx="5538473" cy="431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눈과 정면부를 찍을 수 있게 카메라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 부착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정면부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현실세계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웹캠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와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눈부분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MJPG Streaming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이용한 실시간 동시 스트리밍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MJPG Streaming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이용한 스트리밍 실시간 전송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D1BACC-D4F7-4E50-9527-03CEBFBE03B6}"/>
              </a:ext>
            </a:extLst>
          </p:cNvPr>
          <p:cNvGrpSpPr/>
          <p:nvPr/>
        </p:nvGrpSpPr>
        <p:grpSpPr>
          <a:xfrm>
            <a:off x="1475224" y="2049561"/>
            <a:ext cx="2391631" cy="1192149"/>
            <a:chOff x="1475224" y="2049561"/>
            <a:chExt cx="2391631" cy="119214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0374408-D1E2-4635-BC86-CBA70AACA752}"/>
                </a:ext>
              </a:extLst>
            </p:cNvPr>
            <p:cNvGrpSpPr/>
            <p:nvPr/>
          </p:nvGrpSpPr>
          <p:grpSpPr>
            <a:xfrm>
              <a:off x="1475224" y="2049561"/>
              <a:ext cx="2391631" cy="1192149"/>
              <a:chOff x="1610655" y="2748991"/>
              <a:chExt cx="2502466" cy="1412008"/>
            </a:xfrm>
          </p:grpSpPr>
          <p:sp>
            <p:nvSpPr>
              <p:cNvPr id="66" name="사각형: 둥근 위쪽 모서리 65">
                <a:extLst>
                  <a:ext uri="{FF2B5EF4-FFF2-40B4-BE49-F238E27FC236}">
                    <a16:creationId xmlns:a16="http://schemas.microsoft.com/office/drawing/2014/main" id="{39B02979-1C90-414D-ABD3-7A5CE2CADE21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33">
                <a:extLst>
                  <a:ext uri="{FF2B5EF4-FFF2-40B4-BE49-F238E27FC236}">
                    <a16:creationId xmlns:a16="http://schemas.microsoft.com/office/drawing/2014/main" id="{8CDF4F02-40B7-4D2B-B2DE-46F3FCD0722C}"/>
                  </a:ext>
                </a:extLst>
              </p:cNvPr>
              <p:cNvSpPr/>
              <p:nvPr/>
            </p:nvSpPr>
            <p:spPr>
              <a:xfrm>
                <a:off x="1610655" y="2748993"/>
                <a:ext cx="2502466" cy="1412006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62B1FE9-A84A-4DEE-877B-738B46120902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H/W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sp>
          <p:nvSpPr>
            <p:cNvPr id="60" name="모서리가 둥근 직사각형 33">
              <a:extLst>
                <a:ext uri="{FF2B5EF4-FFF2-40B4-BE49-F238E27FC236}">
                  <a16:creationId xmlns:a16="http://schemas.microsoft.com/office/drawing/2014/main" id="{8BFBD2AC-CF13-4748-9B1B-084B4C556B9B}"/>
                </a:ext>
              </a:extLst>
            </p:cNvPr>
            <p:cNvSpPr/>
            <p:nvPr/>
          </p:nvSpPr>
          <p:spPr>
            <a:xfrm>
              <a:off x="1528831" y="2582195"/>
              <a:ext cx="1080000" cy="4320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스마트 안경 제작</a:t>
              </a:r>
            </a:p>
          </p:txBody>
        </p:sp>
        <p:sp>
          <p:nvSpPr>
            <p:cNvPr id="97" name="모서리가 둥근 직사각형 33">
              <a:extLst>
                <a:ext uri="{FF2B5EF4-FFF2-40B4-BE49-F238E27FC236}">
                  <a16:creationId xmlns:a16="http://schemas.microsoft.com/office/drawing/2014/main" id="{86460AA6-8C10-44A2-98C3-98F374D86A50}"/>
                </a:ext>
              </a:extLst>
            </p:cNvPr>
            <p:cNvSpPr/>
            <p:nvPr/>
          </p:nvSpPr>
          <p:spPr>
            <a:xfrm>
              <a:off x="2698449" y="2582340"/>
              <a:ext cx="1080000" cy="4320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스트리밍 전송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FB5F9F-8630-48D7-BCF5-2BF512A423B3}"/>
              </a:ext>
            </a:extLst>
          </p:cNvPr>
          <p:cNvSpPr txBox="1"/>
          <p:nvPr/>
        </p:nvSpPr>
        <p:spPr>
          <a:xfrm>
            <a:off x="9719536" y="5976189"/>
            <a:ext cx="20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제작한 안경 사진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920633-E4DD-409C-815C-99AA70199D45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0711C5-8169-4AF9-85EA-B76F522DEC2B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0AAACB-AA24-443C-BE1C-0973EE48D79D}"/>
              </a:ext>
            </a:extLst>
          </p:cNvPr>
          <p:cNvSpPr txBox="1"/>
          <p:nvPr/>
        </p:nvSpPr>
        <p:spPr>
          <a:xfrm>
            <a:off x="1504023" y="4911474"/>
            <a:ext cx="11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적외선 캠 </a:t>
            </a:r>
            <a:r>
              <a:rPr lang="en-US" altLang="ko-KR" sz="1400" dirty="0"/>
              <a:t>&amp; </a:t>
            </a:r>
            <a:r>
              <a:rPr lang="ko-KR" altLang="en-US" sz="1400" dirty="0"/>
              <a:t>램프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F43BF0-11B8-441B-933B-6CCD4D798631}"/>
              </a:ext>
            </a:extLst>
          </p:cNvPr>
          <p:cNvSpPr txBox="1"/>
          <p:nvPr/>
        </p:nvSpPr>
        <p:spPr>
          <a:xfrm>
            <a:off x="1481809" y="6213722"/>
            <a:ext cx="129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Raspiberry</a:t>
            </a:r>
            <a:r>
              <a:rPr lang="en-US" altLang="ko-KR" sz="1400" dirty="0"/>
              <a:t> Zero W</a:t>
            </a:r>
            <a:endParaRPr lang="ko-KR" altLang="en-US" sz="1400" dirty="0"/>
          </a:p>
        </p:txBody>
      </p:sp>
      <p:pic>
        <p:nvPicPr>
          <p:cNvPr id="70" name="Picture 28" descr="ë¡ì§í c270ì ëí ì´ë¯¸ì§ ê²ìê²°ê³¼">
            <a:extLst>
              <a:ext uri="{FF2B5EF4-FFF2-40B4-BE49-F238E27FC236}">
                <a16:creationId xmlns:a16="http://schemas.microsoft.com/office/drawing/2014/main" id="{5147FEFD-1A2A-4F95-9D8E-D2754232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94" y="4116735"/>
            <a:ext cx="1502624" cy="6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2" descr="ë¼ì¦ë² ë¦¬íì´ ì ë¡ wì ëí ì´ë¯¸ì§ ê²ìê²°ê³¼">
            <a:extLst>
              <a:ext uri="{FF2B5EF4-FFF2-40B4-BE49-F238E27FC236}">
                <a16:creationId xmlns:a16="http://schemas.microsoft.com/office/drawing/2014/main" id="{EDD75A63-275D-4661-BE27-1B27F3B1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05" y="5385770"/>
            <a:ext cx="1227958" cy="89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E56D896-7C8B-4B62-814B-D0B90A66C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532" y="5406960"/>
            <a:ext cx="1311515" cy="862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9AA6306-7E59-413A-BC73-9D93A6F243B8}"/>
              </a:ext>
            </a:extLst>
          </p:cNvPr>
          <p:cNvSpPr txBox="1"/>
          <p:nvPr/>
        </p:nvSpPr>
        <p:spPr>
          <a:xfrm>
            <a:off x="2715600" y="6269130"/>
            <a:ext cx="155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산업용 보안경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F8F2F8-2431-494A-B36D-4143CE40D48E}"/>
              </a:ext>
            </a:extLst>
          </p:cNvPr>
          <p:cNvGrpSpPr/>
          <p:nvPr/>
        </p:nvGrpSpPr>
        <p:grpSpPr>
          <a:xfrm>
            <a:off x="1585233" y="4149432"/>
            <a:ext cx="1138340" cy="730935"/>
            <a:chOff x="5971854" y="2742508"/>
            <a:chExt cx="1359068" cy="79868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FC7F4C9-B3A8-4478-B813-F36D5FEB5A7C}"/>
                </a:ext>
              </a:extLst>
            </p:cNvPr>
            <p:cNvGrpSpPr/>
            <p:nvPr/>
          </p:nvGrpSpPr>
          <p:grpSpPr>
            <a:xfrm>
              <a:off x="6493613" y="2742508"/>
              <a:ext cx="837309" cy="591219"/>
              <a:chOff x="8594158" y="4738256"/>
              <a:chExt cx="1230006" cy="942109"/>
            </a:xfrm>
          </p:grpSpPr>
          <p:sp>
            <p:nvSpPr>
              <p:cNvPr id="88" name="사각형: 둥근 모서리 32">
                <a:extLst>
                  <a:ext uri="{FF2B5EF4-FFF2-40B4-BE49-F238E27FC236}">
                    <a16:creationId xmlns:a16="http://schemas.microsoft.com/office/drawing/2014/main" id="{7F56D146-1B88-4E4C-82FE-55D63CCB00B5}"/>
                  </a:ext>
                </a:extLst>
              </p:cNvPr>
              <p:cNvSpPr/>
              <p:nvPr/>
            </p:nvSpPr>
            <p:spPr>
              <a:xfrm>
                <a:off x="8594158" y="5369138"/>
                <a:ext cx="310710" cy="310710"/>
              </a:xfrm>
              <a:prstGeom prst="roundRect">
                <a:avLst>
                  <a:gd name="adj" fmla="val 43421"/>
                </a:avLst>
              </a:prstGeom>
              <a:solidFill>
                <a:srgbClr val="FD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0CD06C3-C3F9-4D4C-8A52-FDECB8566243}"/>
                  </a:ext>
                </a:extLst>
              </p:cNvPr>
              <p:cNvSpPr/>
              <p:nvPr/>
            </p:nvSpPr>
            <p:spPr>
              <a:xfrm>
                <a:off x="8652180" y="5467414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34">
                <a:extLst>
                  <a:ext uri="{FF2B5EF4-FFF2-40B4-BE49-F238E27FC236}">
                    <a16:creationId xmlns:a16="http://schemas.microsoft.com/office/drawing/2014/main" id="{8E895EFA-45B3-4FE2-9D53-75ABC8E94141}"/>
                  </a:ext>
                </a:extLst>
              </p:cNvPr>
              <p:cNvSpPr/>
              <p:nvPr/>
            </p:nvSpPr>
            <p:spPr>
              <a:xfrm>
                <a:off x="8594158" y="4738256"/>
                <a:ext cx="310710" cy="310710"/>
              </a:xfrm>
              <a:prstGeom prst="roundRect">
                <a:avLst>
                  <a:gd name="adj" fmla="val 43421"/>
                </a:avLst>
              </a:prstGeom>
              <a:solidFill>
                <a:srgbClr val="FD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3803EB9-864C-4761-8C37-C2983040495F}"/>
                  </a:ext>
                </a:extLst>
              </p:cNvPr>
              <p:cNvSpPr/>
              <p:nvPr/>
            </p:nvSpPr>
            <p:spPr>
              <a:xfrm>
                <a:off x="8802255" y="4738256"/>
                <a:ext cx="553766" cy="942109"/>
              </a:xfrm>
              <a:prstGeom prst="rect">
                <a:avLst/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: 둥근 모서리 38">
                <a:extLst>
                  <a:ext uri="{FF2B5EF4-FFF2-40B4-BE49-F238E27FC236}">
                    <a16:creationId xmlns:a16="http://schemas.microsoft.com/office/drawing/2014/main" id="{B33F097F-0A00-49EC-BA1F-54E38C588105}"/>
                  </a:ext>
                </a:extLst>
              </p:cNvPr>
              <p:cNvSpPr/>
              <p:nvPr/>
            </p:nvSpPr>
            <p:spPr>
              <a:xfrm>
                <a:off x="8882055" y="4738256"/>
                <a:ext cx="942109" cy="942109"/>
              </a:xfrm>
              <a:prstGeom prst="roundRect">
                <a:avLst>
                  <a:gd name="adj" fmla="val 50000"/>
                </a:avLst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0D827B66-7EAC-4C2B-B2E6-938FC27A7521}"/>
                  </a:ext>
                </a:extLst>
              </p:cNvPr>
              <p:cNvSpPr/>
              <p:nvPr/>
            </p:nvSpPr>
            <p:spPr>
              <a:xfrm>
                <a:off x="8968095" y="4813693"/>
                <a:ext cx="775853" cy="775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8E9DA23A-9777-4E3B-8A70-4BABF81E4C15}"/>
                  </a:ext>
                </a:extLst>
              </p:cNvPr>
              <p:cNvSpPr/>
              <p:nvPr/>
            </p:nvSpPr>
            <p:spPr>
              <a:xfrm>
                <a:off x="9062003" y="4898365"/>
                <a:ext cx="606508" cy="60650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86A3998-1502-4936-A343-EEF695B37875}"/>
                  </a:ext>
                </a:extLst>
              </p:cNvPr>
              <p:cNvSpPr/>
              <p:nvPr/>
            </p:nvSpPr>
            <p:spPr>
              <a:xfrm>
                <a:off x="9117422" y="4953784"/>
                <a:ext cx="495670" cy="49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7E647B03-514A-4C56-AFEE-D3B081AF4914}"/>
                  </a:ext>
                </a:extLst>
              </p:cNvPr>
              <p:cNvSpPr/>
              <p:nvPr/>
            </p:nvSpPr>
            <p:spPr>
              <a:xfrm>
                <a:off x="8652180" y="4836532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B3710ED-2FB1-46BB-A191-4B530EE048A8}"/>
                </a:ext>
              </a:extLst>
            </p:cNvPr>
            <p:cNvGrpSpPr/>
            <p:nvPr/>
          </p:nvGrpSpPr>
          <p:grpSpPr>
            <a:xfrm>
              <a:off x="5971854" y="2742508"/>
              <a:ext cx="654714" cy="798689"/>
              <a:chOff x="2169924" y="4680020"/>
              <a:chExt cx="1002230" cy="124972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42A28F0-6412-40CD-8343-5E1B9E9DF141}"/>
                  </a:ext>
                </a:extLst>
              </p:cNvPr>
              <p:cNvGrpSpPr/>
              <p:nvPr/>
            </p:nvGrpSpPr>
            <p:grpSpPr>
              <a:xfrm rot="16200000">
                <a:off x="2539599" y="5516598"/>
                <a:ext cx="262881" cy="563418"/>
                <a:chOff x="4932218" y="4950691"/>
                <a:chExt cx="1979434" cy="563418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FFBA0119-5F98-4BA8-B645-A10C8EFB7A39}"/>
                    </a:ext>
                  </a:extLst>
                </p:cNvPr>
                <p:cNvSpPr/>
                <p:nvPr/>
              </p:nvSpPr>
              <p:spPr>
                <a:xfrm>
                  <a:off x="4932218" y="4950691"/>
                  <a:ext cx="1979434" cy="5634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24902EA3-A95C-4934-8D49-3B8D489C712F}"/>
                    </a:ext>
                  </a:extLst>
                </p:cNvPr>
                <p:cNvCxnSpPr/>
                <p:nvPr/>
              </p:nvCxnSpPr>
              <p:spPr>
                <a:xfrm>
                  <a:off x="4947706" y="5024899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5535876F-F8A0-491F-9604-495B68CF8FAA}"/>
                    </a:ext>
                  </a:extLst>
                </p:cNvPr>
                <p:cNvCxnSpPr/>
                <p:nvPr/>
              </p:nvCxnSpPr>
              <p:spPr>
                <a:xfrm>
                  <a:off x="4947706" y="5125265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B220B36-87CE-4980-8F44-BC3CBEA3D3C9}"/>
                    </a:ext>
                  </a:extLst>
                </p:cNvPr>
                <p:cNvCxnSpPr/>
                <p:nvPr/>
              </p:nvCxnSpPr>
              <p:spPr>
                <a:xfrm>
                  <a:off x="4947706" y="5225631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1B0DE51B-0477-4111-BD3A-E18D5DB20D79}"/>
                    </a:ext>
                  </a:extLst>
                </p:cNvPr>
                <p:cNvCxnSpPr/>
                <p:nvPr/>
              </p:nvCxnSpPr>
              <p:spPr>
                <a:xfrm>
                  <a:off x="4947706" y="5325997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43F8594-BBDF-4E14-B4AC-9167898EA547}"/>
                    </a:ext>
                  </a:extLst>
                </p:cNvPr>
                <p:cNvCxnSpPr/>
                <p:nvPr/>
              </p:nvCxnSpPr>
              <p:spPr>
                <a:xfrm>
                  <a:off x="4947706" y="5426364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555C79E4-DF29-4C41-9246-62F211E088C4}"/>
                  </a:ext>
                </a:extLst>
              </p:cNvPr>
              <p:cNvGrpSpPr/>
              <p:nvPr/>
            </p:nvGrpSpPr>
            <p:grpSpPr>
              <a:xfrm rot="16200000">
                <a:off x="2176483" y="4673461"/>
                <a:ext cx="989112" cy="1002230"/>
                <a:chOff x="7932312" y="2893249"/>
                <a:chExt cx="989112" cy="1002230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CDE63708-221F-4FB2-9D74-3D4321FF762C}"/>
                    </a:ext>
                  </a:extLst>
                </p:cNvPr>
                <p:cNvSpPr/>
                <p:nvPr/>
              </p:nvSpPr>
              <p:spPr>
                <a:xfrm>
                  <a:off x="8807264" y="3628229"/>
                  <a:ext cx="114160" cy="1141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D42F893-2E09-4CDE-A2AD-02498986073A}"/>
                    </a:ext>
                  </a:extLst>
                </p:cNvPr>
                <p:cNvSpPr/>
                <p:nvPr/>
              </p:nvSpPr>
              <p:spPr>
                <a:xfrm>
                  <a:off x="8807264" y="2997347"/>
                  <a:ext cx="114160" cy="1141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98285AD6-C972-4B6D-8F73-00536AA7E2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70" t="7522" r="39883" b="66450"/>
                <a:stretch/>
              </p:blipFill>
              <p:spPr>
                <a:xfrm rot="5400000">
                  <a:off x="7925341" y="2900220"/>
                  <a:ext cx="1002230" cy="9882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529FE3-3A26-4ACF-B406-0A3F7E6ABA14}"/>
              </a:ext>
            </a:extLst>
          </p:cNvPr>
          <p:cNvSpPr/>
          <p:nvPr/>
        </p:nvSpPr>
        <p:spPr>
          <a:xfrm>
            <a:off x="3056777" y="494891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/>
              <a:t>웹캠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30734-8CE5-42E4-BF40-D535E53B3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93" t="10590" r="-590" b="16547"/>
          <a:stretch/>
        </p:blipFill>
        <p:spPr>
          <a:xfrm>
            <a:off x="9574809" y="4116735"/>
            <a:ext cx="2346595" cy="17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9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4089623" y="2045073"/>
            <a:ext cx="5538473" cy="355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사용자가 안경을 장착하였는지 여부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적외선 카메라에서 입력되는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영상에서 프레임을 추출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추출된 프레임을 바탕으로 시선추적을 진행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영상에서 추출된 프레임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82160" y="5768671"/>
            <a:ext cx="22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적외선 카메라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169924" y="4352420"/>
            <a:ext cx="1002230" cy="1249727"/>
            <a:chOff x="2169924" y="4680020"/>
            <a:chExt cx="1002230" cy="1249727"/>
          </a:xfrm>
        </p:grpSpPr>
        <p:grpSp>
          <p:nvGrpSpPr>
            <p:cNvPr id="43" name="그룹 42"/>
            <p:cNvGrpSpPr/>
            <p:nvPr/>
          </p:nvGrpSpPr>
          <p:grpSpPr>
            <a:xfrm rot="16200000">
              <a:off x="2539599" y="5516598"/>
              <a:ext cx="262881" cy="563418"/>
              <a:chOff x="4932218" y="4950691"/>
              <a:chExt cx="1979434" cy="563418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932218" y="4950691"/>
                <a:ext cx="1979434" cy="5634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4947706" y="5024899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4947706" y="5125265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4947706" y="5225631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4947706" y="5325997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4947706" y="5426364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16200000">
              <a:off x="2176483" y="4673461"/>
              <a:ext cx="989112" cy="1002230"/>
              <a:chOff x="7932312" y="2893249"/>
              <a:chExt cx="989112" cy="100223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8807264" y="3628229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8807264" y="2997347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70" t="7522" r="39883" b="66450"/>
              <a:stretch/>
            </p:blipFill>
            <p:spPr>
              <a:xfrm rot="5400000">
                <a:off x="7925341" y="2900220"/>
                <a:ext cx="1002230" cy="988288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D1BACC-D4F7-4E50-9527-03CEBFBE03B6}"/>
              </a:ext>
            </a:extLst>
          </p:cNvPr>
          <p:cNvGrpSpPr/>
          <p:nvPr/>
        </p:nvGrpSpPr>
        <p:grpSpPr>
          <a:xfrm>
            <a:off x="1475224" y="2049562"/>
            <a:ext cx="2391631" cy="2036686"/>
            <a:chOff x="1475224" y="2049562"/>
            <a:chExt cx="2391631" cy="203668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0374408-D1E2-4635-BC86-CBA70AACA752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66" name="사각형: 둥근 위쪽 모서리 65">
                <a:extLst>
                  <a:ext uri="{FF2B5EF4-FFF2-40B4-BE49-F238E27FC236}">
                    <a16:creationId xmlns:a16="http://schemas.microsoft.com/office/drawing/2014/main" id="{39B02979-1C90-414D-ABD3-7A5CE2CADE21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33">
                <a:extLst>
                  <a:ext uri="{FF2B5EF4-FFF2-40B4-BE49-F238E27FC236}">
                    <a16:creationId xmlns:a16="http://schemas.microsoft.com/office/drawing/2014/main" id="{8CDF4F02-40B7-4D2B-B2DE-46F3FCD0722C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62B1FE9-A84A-4DEE-877B-738B46120902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EE40FA-05BA-4237-9605-8EDFF1A202C7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60" name="모서리가 둥근 직사각형 33">
                <a:extLst>
                  <a:ext uri="{FF2B5EF4-FFF2-40B4-BE49-F238E27FC236}">
                    <a16:creationId xmlns:a16="http://schemas.microsoft.com/office/drawing/2014/main" id="{8BFBD2AC-CF13-4748-9B1B-084B4C556B9B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</a:p>
            </p:txBody>
          </p:sp>
          <p:sp>
            <p:nvSpPr>
              <p:cNvPr id="61" name="모서리가 둥근 직사각형 33">
                <a:extLst>
                  <a:ext uri="{FF2B5EF4-FFF2-40B4-BE49-F238E27FC236}">
                    <a16:creationId xmlns:a16="http://schemas.microsoft.com/office/drawing/2014/main" id="{875E1C44-E626-4462-B6D3-7820BCE353C8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62" name="모서리가 둥근 직사각형 33">
                <a:extLst>
                  <a:ext uri="{FF2B5EF4-FFF2-40B4-BE49-F238E27FC236}">
                    <a16:creationId xmlns:a16="http://schemas.microsoft.com/office/drawing/2014/main" id="{C3C9DF54-DADE-4308-9B37-EF68D70A5CD0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</a:p>
            </p:txBody>
          </p:sp>
          <p:sp>
            <p:nvSpPr>
              <p:cNvPr id="63" name="모서리가 둥근 직사각형 33">
                <a:extLst>
                  <a:ext uri="{FF2B5EF4-FFF2-40B4-BE49-F238E27FC236}">
                    <a16:creationId xmlns:a16="http://schemas.microsoft.com/office/drawing/2014/main" id="{40F8C7C3-6806-4AC5-9C77-B60153E3D1DA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64" name="모서리가 둥근 직사각형 33">
                <a:extLst>
                  <a:ext uri="{FF2B5EF4-FFF2-40B4-BE49-F238E27FC236}">
                    <a16:creationId xmlns:a16="http://schemas.microsoft.com/office/drawing/2014/main" id="{67EEC102-A510-4BA0-8611-AF2174821F66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</a:p>
            </p:txBody>
          </p:sp>
          <p:sp>
            <p:nvSpPr>
              <p:cNvPr id="65" name="모서리가 둥근 직사각형 33">
                <a:extLst>
                  <a:ext uri="{FF2B5EF4-FFF2-40B4-BE49-F238E27FC236}">
                    <a16:creationId xmlns:a16="http://schemas.microsoft.com/office/drawing/2014/main" id="{3BB0C0F1-60AA-4771-88A6-B972A3A3C82E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FB5F9F-8630-48D7-BCF5-2BF512A423B3}"/>
              </a:ext>
            </a:extLst>
          </p:cNvPr>
          <p:cNvSpPr txBox="1"/>
          <p:nvPr/>
        </p:nvSpPr>
        <p:spPr>
          <a:xfrm>
            <a:off x="10545565" y="4089141"/>
            <a:ext cx="1452880" cy="38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이미지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07BD13B-3BBA-4942-9814-745F5CC1D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93" b="48445"/>
          <a:stretch/>
        </p:blipFill>
        <p:spPr>
          <a:xfrm>
            <a:off x="8681773" y="1715803"/>
            <a:ext cx="3465519" cy="234262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920633-E4DD-409C-815C-99AA70199D45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0711C5-8169-4AF9-85EA-B76F522DEC2B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85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81861" y="6192261"/>
            <a:ext cx="238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적외선 카메라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램프</a:t>
            </a:r>
          </a:p>
        </p:txBody>
      </p:sp>
      <p:grpSp>
        <p:nvGrpSpPr>
          <p:cNvPr id="32" name="그룹 31"/>
          <p:cNvGrpSpPr/>
          <p:nvPr/>
        </p:nvGrpSpPr>
        <p:grpSpPr>
          <a:xfrm rot="16200000">
            <a:off x="2657164" y="4941447"/>
            <a:ext cx="1230006" cy="942109"/>
            <a:chOff x="8594158" y="4738256"/>
            <a:chExt cx="1230006" cy="942109"/>
          </a:xfrm>
        </p:grpSpPr>
        <p:sp>
          <p:nvSpPr>
            <p:cNvPr id="33" name="사각형: 둥근 모서리 32"/>
            <p:cNvSpPr/>
            <p:nvPr/>
          </p:nvSpPr>
          <p:spPr>
            <a:xfrm>
              <a:off x="8594158" y="5369138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652180" y="5467414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8594158" y="4738256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802255" y="4738256"/>
              <a:ext cx="553766" cy="942109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882055" y="4738256"/>
              <a:ext cx="942109" cy="942109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8968095" y="4813693"/>
              <a:ext cx="775853" cy="7758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9062003" y="4898365"/>
              <a:ext cx="606508" cy="60650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9117422" y="4953784"/>
              <a:ext cx="495670" cy="4956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652180" y="4836532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82565" y="4795764"/>
            <a:ext cx="1002230" cy="1249727"/>
            <a:chOff x="2169924" y="4680020"/>
            <a:chExt cx="1002230" cy="1249727"/>
          </a:xfrm>
        </p:grpSpPr>
        <p:grpSp>
          <p:nvGrpSpPr>
            <p:cNvPr id="70" name="그룹 69"/>
            <p:cNvGrpSpPr/>
            <p:nvPr/>
          </p:nvGrpSpPr>
          <p:grpSpPr>
            <a:xfrm rot="16200000">
              <a:off x="2539599" y="5516598"/>
              <a:ext cx="262881" cy="563418"/>
              <a:chOff x="4932218" y="4950691"/>
              <a:chExt cx="1979434" cy="563418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932218" y="4950691"/>
                <a:ext cx="1979434" cy="5634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4947706" y="5024899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4947706" y="5125265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4947706" y="5225631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4947706" y="5325997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4947706" y="5426364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 rot="16200000">
              <a:off x="2176483" y="4673461"/>
              <a:ext cx="989112" cy="1002230"/>
              <a:chOff x="7932312" y="2893249"/>
              <a:chExt cx="989112" cy="100223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807264" y="3628229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8807264" y="2997347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70" t="7522" r="39883" b="66450"/>
              <a:stretch/>
            </p:blipFill>
            <p:spPr>
              <a:xfrm rot="5400000">
                <a:off x="7925341" y="2900220"/>
                <a:ext cx="1002230" cy="988288"/>
              </a:xfrm>
              <a:prstGeom prst="rect">
                <a:avLst/>
              </a:prstGeom>
            </p:spPr>
          </p:pic>
        </p:grpSp>
      </p:grpSp>
      <p:sp>
        <p:nvSpPr>
          <p:cNvPr id="5" name="직사각형 4"/>
          <p:cNvSpPr/>
          <p:nvPr/>
        </p:nvSpPr>
        <p:spPr>
          <a:xfrm>
            <a:off x="1475224" y="4730120"/>
            <a:ext cx="1194499" cy="14224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3920882" y="2046804"/>
            <a:ext cx="5953573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눈의 영상 프레임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각막에 반사된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각막에 비춰진 램프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후보군 검출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후보군 중 가장 유효한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검출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참조점의 주변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픽셀값들의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평균을 이용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하여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제거를 진행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중심의 위치 및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보간이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진행된 동공 이미지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9513318-BFF6-4389-BD24-B574850CAE85}"/>
              </a:ext>
            </a:extLst>
          </p:cNvPr>
          <p:cNvGrpSpPr/>
          <p:nvPr/>
        </p:nvGrpSpPr>
        <p:grpSpPr>
          <a:xfrm>
            <a:off x="1475224" y="2049562"/>
            <a:ext cx="2391631" cy="2036686"/>
            <a:chOff x="1475224" y="2049562"/>
            <a:chExt cx="2391631" cy="203668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A984198-71A8-480A-9BFC-D988CE72899D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62AD0F2D-9C13-49F0-A1BF-D0B81EFE2823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33">
                <a:extLst>
                  <a:ext uri="{FF2B5EF4-FFF2-40B4-BE49-F238E27FC236}">
                    <a16:creationId xmlns:a16="http://schemas.microsoft.com/office/drawing/2014/main" id="{68095460-F1A4-4511-9632-5CCF36003D3D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FC6AF7-5787-4545-AAA5-9A863EA5621B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58900E-7949-442E-9E86-079B50381762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47" name="모서리가 둥근 직사각형 33">
                <a:extLst>
                  <a:ext uri="{FF2B5EF4-FFF2-40B4-BE49-F238E27FC236}">
                    <a16:creationId xmlns:a16="http://schemas.microsoft.com/office/drawing/2014/main" id="{C7FFE5B1-A452-42EF-9EE9-D2B7F82675FD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8" name="모서리가 둥근 직사각형 33">
                <a:extLst>
                  <a:ext uri="{FF2B5EF4-FFF2-40B4-BE49-F238E27FC236}">
                    <a16:creationId xmlns:a16="http://schemas.microsoft.com/office/drawing/2014/main" id="{BE61ECEF-7865-4246-9CC6-6ECD40CFDDF4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51" name="모서리가 둥근 직사각형 33">
                <a:extLst>
                  <a:ext uri="{FF2B5EF4-FFF2-40B4-BE49-F238E27FC236}">
                    <a16:creationId xmlns:a16="http://schemas.microsoft.com/office/drawing/2014/main" id="{4F49D3F3-9190-4CCA-AFEC-C35D051801E3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52" name="모서리가 둥근 직사각형 33">
                <a:extLst>
                  <a:ext uri="{FF2B5EF4-FFF2-40B4-BE49-F238E27FC236}">
                    <a16:creationId xmlns:a16="http://schemas.microsoft.com/office/drawing/2014/main" id="{C163052C-547D-4D9B-AD6E-B7682C692A05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53" name="모서리가 둥근 직사각형 33">
                <a:extLst>
                  <a:ext uri="{FF2B5EF4-FFF2-40B4-BE49-F238E27FC236}">
                    <a16:creationId xmlns:a16="http://schemas.microsoft.com/office/drawing/2014/main" id="{AD1F0921-75C8-47D0-B9DB-E5CB718EEED1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</a:p>
            </p:txBody>
          </p:sp>
          <p:sp>
            <p:nvSpPr>
              <p:cNvPr id="54" name="모서리가 둥근 직사각형 33">
                <a:extLst>
                  <a:ext uri="{FF2B5EF4-FFF2-40B4-BE49-F238E27FC236}">
                    <a16:creationId xmlns:a16="http://schemas.microsoft.com/office/drawing/2014/main" id="{811A3396-816C-4E2E-B102-2FDF262D42A9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7AC5C7-A72D-422E-9C2D-8B1FC195B60B}"/>
              </a:ext>
            </a:extLst>
          </p:cNvPr>
          <p:cNvSpPr txBox="1"/>
          <p:nvPr/>
        </p:nvSpPr>
        <p:spPr>
          <a:xfrm>
            <a:off x="10623476" y="6518292"/>
            <a:ext cx="1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각막반사점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8C06126-F935-4068-98B6-5542D3FF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504" y="4216399"/>
            <a:ext cx="3270323" cy="224093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266B0CF-F44B-4D74-BA90-E685EA34601E}"/>
              </a:ext>
            </a:extLst>
          </p:cNvPr>
          <p:cNvCxnSpPr>
            <a:cxnSpLocks/>
          </p:cNvCxnSpPr>
          <p:nvPr/>
        </p:nvCxnSpPr>
        <p:spPr>
          <a:xfrm flipH="1" flipV="1">
            <a:off x="10637520" y="5283200"/>
            <a:ext cx="320069" cy="127839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92F2EFD-7915-43C9-9813-CAE43A999AAF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E4ED478-5066-4028-98F5-F0CB72857D9D}"/>
              </a:ext>
            </a:extLst>
          </p:cNvPr>
          <p:cNvSpPr/>
          <p:nvPr/>
        </p:nvSpPr>
        <p:spPr>
          <a:xfrm>
            <a:off x="-17280" y="4518345"/>
            <a:ext cx="1209471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741E73-D2DD-4D19-AE15-8A5212F57B51}"/>
              </a:ext>
            </a:extLst>
          </p:cNvPr>
          <p:cNvSpPr txBox="1"/>
          <p:nvPr/>
        </p:nvSpPr>
        <p:spPr>
          <a:xfrm>
            <a:off x="10618105" y="3484701"/>
            <a:ext cx="1452880" cy="38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이미지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22589C2-30BA-4726-AA25-9E1728065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193" b="48445"/>
          <a:stretch/>
        </p:blipFill>
        <p:spPr>
          <a:xfrm>
            <a:off x="8600626" y="1109172"/>
            <a:ext cx="3465519" cy="234262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4B2E80-5771-4036-A6CF-F6954E24B4E9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225A0B-00C7-4C16-862B-04F6DDBD1E2B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66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B49B89AB-1162-498B-97A6-346FE764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4" b="48445"/>
          <a:stretch/>
        </p:blipFill>
        <p:spPr>
          <a:xfrm>
            <a:off x="8979843" y="1632731"/>
            <a:ext cx="3132591" cy="21175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4089623" y="2045073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각막반사가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제거된 순수 동공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 경계에 대한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특징점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후보군 검출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(Starburst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알고리즘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동공과 가장 일치하는 타원 추출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(RANSAC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알고리즘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 중심 위치 검출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 중심의 위치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1861" y="6190946"/>
            <a:ext cx="238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적외선 카메라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램프</a:t>
            </a:r>
          </a:p>
        </p:txBody>
      </p:sp>
      <p:grpSp>
        <p:nvGrpSpPr>
          <p:cNvPr id="32" name="그룹 31"/>
          <p:cNvGrpSpPr/>
          <p:nvPr/>
        </p:nvGrpSpPr>
        <p:grpSpPr>
          <a:xfrm rot="16200000">
            <a:off x="2657164" y="4941447"/>
            <a:ext cx="1230006" cy="942109"/>
            <a:chOff x="8594158" y="4738256"/>
            <a:chExt cx="1230006" cy="942109"/>
          </a:xfrm>
        </p:grpSpPr>
        <p:sp>
          <p:nvSpPr>
            <p:cNvPr id="33" name="사각형: 둥근 모서리 32"/>
            <p:cNvSpPr/>
            <p:nvPr/>
          </p:nvSpPr>
          <p:spPr>
            <a:xfrm>
              <a:off x="8594158" y="5369138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652180" y="5467414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8594158" y="4738256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802255" y="4738256"/>
              <a:ext cx="553766" cy="942109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882055" y="4738256"/>
              <a:ext cx="942109" cy="942109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8968095" y="4813693"/>
              <a:ext cx="775853" cy="7758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9062003" y="4898365"/>
              <a:ext cx="606508" cy="60650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9117422" y="4953784"/>
              <a:ext cx="495670" cy="4956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652180" y="4836532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576952" y="4730120"/>
            <a:ext cx="1389037" cy="14224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582565" y="4795764"/>
            <a:ext cx="1002230" cy="1249727"/>
            <a:chOff x="2169924" y="4680020"/>
            <a:chExt cx="1002230" cy="1249727"/>
          </a:xfrm>
        </p:grpSpPr>
        <p:grpSp>
          <p:nvGrpSpPr>
            <p:cNvPr id="70" name="그룹 69"/>
            <p:cNvGrpSpPr/>
            <p:nvPr/>
          </p:nvGrpSpPr>
          <p:grpSpPr>
            <a:xfrm rot="16200000">
              <a:off x="2539599" y="5516598"/>
              <a:ext cx="262881" cy="563418"/>
              <a:chOff x="4932218" y="4950691"/>
              <a:chExt cx="1979434" cy="563418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932218" y="4950691"/>
                <a:ext cx="1979434" cy="5634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4947706" y="5024899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4947706" y="5125265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4947706" y="5225631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4947706" y="5325997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4947706" y="5426364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 rot="16200000">
              <a:off x="2176483" y="4673461"/>
              <a:ext cx="989112" cy="1002230"/>
              <a:chOff x="7932312" y="2893249"/>
              <a:chExt cx="989112" cy="100223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807264" y="3628229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8807264" y="2997347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70" t="7522" r="39883" b="66450"/>
              <a:stretch/>
            </p:blipFill>
            <p:spPr>
              <a:xfrm rot="5400000">
                <a:off x="7925341" y="2900220"/>
                <a:ext cx="1002230" cy="988288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A18ECE-2277-49DE-8200-CB17C46C4A65}"/>
              </a:ext>
            </a:extLst>
          </p:cNvPr>
          <p:cNvGrpSpPr/>
          <p:nvPr/>
        </p:nvGrpSpPr>
        <p:grpSpPr>
          <a:xfrm>
            <a:off x="1500291" y="2084990"/>
            <a:ext cx="2391631" cy="2036686"/>
            <a:chOff x="1475224" y="2049562"/>
            <a:chExt cx="2391631" cy="203668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444D7A-B0FF-423E-8B47-107CC8519556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1074A0A0-5CBF-4B8C-B05C-865DC2FB5D1B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33">
                <a:extLst>
                  <a:ext uri="{FF2B5EF4-FFF2-40B4-BE49-F238E27FC236}">
                    <a16:creationId xmlns:a16="http://schemas.microsoft.com/office/drawing/2014/main" id="{D91AD471-58CD-473E-AD33-1D35B49D5A23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207346-1C91-473C-BA15-98B6545EC78B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D40114F-8A26-4D46-B073-ADECE64292F6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46" name="모서리가 둥근 직사각형 33">
                <a:extLst>
                  <a:ext uri="{FF2B5EF4-FFF2-40B4-BE49-F238E27FC236}">
                    <a16:creationId xmlns:a16="http://schemas.microsoft.com/office/drawing/2014/main" id="{4A302073-3EA1-40CF-8935-5F61CFEBA20A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7" name="모서리가 둥근 직사각형 33">
                <a:extLst>
                  <a:ext uri="{FF2B5EF4-FFF2-40B4-BE49-F238E27FC236}">
                    <a16:creationId xmlns:a16="http://schemas.microsoft.com/office/drawing/2014/main" id="{B6E885B9-CA54-40D2-B319-FE2C77B302FF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48" name="모서리가 둥근 직사각형 33">
                <a:extLst>
                  <a:ext uri="{FF2B5EF4-FFF2-40B4-BE49-F238E27FC236}">
                    <a16:creationId xmlns:a16="http://schemas.microsoft.com/office/drawing/2014/main" id="{DADB674A-DC89-4AA1-B9C3-2C1CCC466873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</a:p>
            </p:txBody>
          </p:sp>
          <p:sp>
            <p:nvSpPr>
              <p:cNvPr id="49" name="모서리가 둥근 직사각형 33">
                <a:extLst>
                  <a:ext uri="{FF2B5EF4-FFF2-40B4-BE49-F238E27FC236}">
                    <a16:creationId xmlns:a16="http://schemas.microsoft.com/office/drawing/2014/main" id="{03028DC5-5A7A-43C3-B688-B4F1DF81940A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50" name="모서리가 둥근 직사각형 33">
                <a:extLst>
                  <a:ext uri="{FF2B5EF4-FFF2-40B4-BE49-F238E27FC236}">
                    <a16:creationId xmlns:a16="http://schemas.microsoft.com/office/drawing/2014/main" id="{ABE25728-C27A-4F02-843C-F61BA581169E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noFill/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</a:p>
            </p:txBody>
          </p:sp>
          <p:sp>
            <p:nvSpPr>
              <p:cNvPr id="51" name="모서리가 둥근 직사각형 33">
                <a:extLst>
                  <a:ext uri="{FF2B5EF4-FFF2-40B4-BE49-F238E27FC236}">
                    <a16:creationId xmlns:a16="http://schemas.microsoft.com/office/drawing/2014/main" id="{9C91EFC1-5ED0-47FB-AA05-882065593CA1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A2B051-2AC3-43F7-B3BA-9642E2149B86}"/>
              </a:ext>
            </a:extLst>
          </p:cNvPr>
          <p:cNvSpPr txBox="1"/>
          <p:nvPr/>
        </p:nvSpPr>
        <p:spPr>
          <a:xfrm>
            <a:off x="6738115" y="6237112"/>
            <a:ext cx="214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타원의 중심추출</a:t>
            </a:r>
            <a:endParaRPr lang="en-US" altLang="ko-KR" dirty="0"/>
          </a:p>
          <a:p>
            <a:pPr algn="ctr"/>
            <a:r>
              <a:rPr lang="en-US" altLang="ko-KR" dirty="0"/>
              <a:t>(RANSAC)</a:t>
            </a:r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789AF3A-2B7B-4EB0-8E6E-6825DCFA393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1674" t="63779" r="67696" b="17568"/>
          <a:stretch/>
        </p:blipFill>
        <p:spPr>
          <a:xfrm>
            <a:off x="9141013" y="4470730"/>
            <a:ext cx="3050987" cy="2443511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7F6972-4F1A-4B4E-ABB4-B4CF26928A53}"/>
              </a:ext>
            </a:extLst>
          </p:cNvPr>
          <p:cNvCxnSpPr>
            <a:cxnSpLocks/>
          </p:cNvCxnSpPr>
          <p:nvPr/>
        </p:nvCxnSpPr>
        <p:spPr>
          <a:xfrm flipV="1">
            <a:off x="8142232" y="5804783"/>
            <a:ext cx="2247797" cy="43014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E2189E0-8707-44F7-B4D0-B0790C8986B4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10506137" y="1561538"/>
            <a:ext cx="120148" cy="88342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29942AF-3492-4C7C-852A-B7431ED4A87A}"/>
              </a:ext>
            </a:extLst>
          </p:cNvPr>
          <p:cNvSpPr txBox="1"/>
          <p:nvPr/>
        </p:nvSpPr>
        <p:spPr>
          <a:xfrm>
            <a:off x="8979843" y="915207"/>
            <a:ext cx="305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각막반사가</a:t>
            </a:r>
            <a:r>
              <a:rPr lang="ko-KR" altLang="en-US" dirty="0"/>
              <a:t> 제거된 영상을 통한 동공 추출 </a:t>
            </a:r>
            <a:r>
              <a:rPr lang="en-US" altLang="ko-KR" dirty="0"/>
              <a:t>(</a:t>
            </a:r>
            <a:r>
              <a:rPr lang="en-US" altLang="ko-KR" dirty="0" err="1"/>
              <a:t>StarBurst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DF0546-66EC-4017-9AA5-1F17340142FA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E6AE08-9BA0-4F5E-8549-C5AA6843E348}"/>
              </a:ext>
            </a:extLst>
          </p:cNvPr>
          <p:cNvSpPr/>
          <p:nvPr/>
        </p:nvSpPr>
        <p:spPr>
          <a:xfrm>
            <a:off x="-17280" y="4518345"/>
            <a:ext cx="1209471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BF33F7-257E-4EAB-9C7B-587BD7A92DD4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B047003-1614-423B-8023-2ABF2B3667A4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2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 설계</a:t>
            </a:r>
            <a:r>
              <a:rPr lang="ko-KR" altLang="en-US" sz="320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81861" y="6192261"/>
            <a:ext cx="238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적외선 카메라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램프</a:t>
            </a:r>
          </a:p>
        </p:txBody>
      </p:sp>
      <p:grpSp>
        <p:nvGrpSpPr>
          <p:cNvPr id="32" name="그룹 31"/>
          <p:cNvGrpSpPr/>
          <p:nvPr/>
        </p:nvGrpSpPr>
        <p:grpSpPr>
          <a:xfrm rot="16200000">
            <a:off x="2657164" y="4941447"/>
            <a:ext cx="1230006" cy="942109"/>
            <a:chOff x="8594158" y="4738256"/>
            <a:chExt cx="1230006" cy="942109"/>
          </a:xfrm>
        </p:grpSpPr>
        <p:sp>
          <p:nvSpPr>
            <p:cNvPr id="33" name="사각형: 둥근 모서리 32"/>
            <p:cNvSpPr/>
            <p:nvPr/>
          </p:nvSpPr>
          <p:spPr>
            <a:xfrm>
              <a:off x="8594158" y="5369138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652180" y="5467414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8594158" y="4738256"/>
              <a:ext cx="310710" cy="310710"/>
            </a:xfrm>
            <a:prstGeom prst="roundRect">
              <a:avLst>
                <a:gd name="adj" fmla="val 43421"/>
              </a:avLst>
            </a:prstGeom>
            <a:solidFill>
              <a:srgbClr val="FD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802255" y="4738256"/>
              <a:ext cx="553766" cy="942109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882055" y="4738256"/>
              <a:ext cx="942109" cy="942109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8968095" y="4813693"/>
              <a:ext cx="775853" cy="7758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9062003" y="4898365"/>
              <a:ext cx="606508" cy="60650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9117422" y="4953784"/>
              <a:ext cx="495670" cy="4956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652180" y="4836532"/>
              <a:ext cx="114160" cy="114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82565" y="4795764"/>
            <a:ext cx="1002230" cy="1249727"/>
            <a:chOff x="2169924" y="4680020"/>
            <a:chExt cx="1002230" cy="1249727"/>
          </a:xfrm>
        </p:grpSpPr>
        <p:grpSp>
          <p:nvGrpSpPr>
            <p:cNvPr id="70" name="그룹 69"/>
            <p:cNvGrpSpPr/>
            <p:nvPr/>
          </p:nvGrpSpPr>
          <p:grpSpPr>
            <a:xfrm rot="16200000">
              <a:off x="2539599" y="5516598"/>
              <a:ext cx="262881" cy="563418"/>
              <a:chOff x="4932218" y="4950691"/>
              <a:chExt cx="1979434" cy="563418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932218" y="4950691"/>
                <a:ext cx="1979434" cy="5634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>
                <a:off x="4947706" y="5024899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4947706" y="5125265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4947706" y="5225631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4947706" y="5325997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4947706" y="5426364"/>
                <a:ext cx="1963946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 rot="16200000">
              <a:off x="2176483" y="4673461"/>
              <a:ext cx="989112" cy="1002230"/>
              <a:chOff x="7932312" y="2893249"/>
              <a:chExt cx="989112" cy="100223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807264" y="3628229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8807264" y="2997347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70" t="7522" r="39883" b="66450"/>
              <a:stretch/>
            </p:blipFill>
            <p:spPr>
              <a:xfrm rot="5400000">
                <a:off x="7925341" y="2900220"/>
                <a:ext cx="1002230" cy="988288"/>
              </a:xfrm>
              <a:prstGeom prst="rect">
                <a:avLst/>
              </a:prstGeom>
            </p:spPr>
          </p:pic>
        </p:grpSp>
      </p:grpSp>
      <p:sp>
        <p:nvSpPr>
          <p:cNvPr id="43" name="내용 개체 틀 2"/>
          <p:cNvSpPr txBox="1">
            <a:spLocks/>
          </p:cNvSpPr>
          <p:nvPr/>
        </p:nvSpPr>
        <p:spPr>
          <a:xfrm>
            <a:off x="3856851" y="2036644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동공의 중심과 참조점의 중심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동공 중심과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참조점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중심과의 차이벡터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크기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계산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계산된 차이 벡터 검출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F18CE1-3562-4C47-8A07-49D5ADFC8805}"/>
              </a:ext>
            </a:extLst>
          </p:cNvPr>
          <p:cNvGrpSpPr/>
          <p:nvPr/>
        </p:nvGrpSpPr>
        <p:grpSpPr>
          <a:xfrm>
            <a:off x="1475224" y="2049562"/>
            <a:ext cx="2391631" cy="2036686"/>
            <a:chOff x="1475224" y="2049562"/>
            <a:chExt cx="2391631" cy="203668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D6293A1-CCA5-40F1-8919-A6D27B0222CF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66" name="사각형: 둥근 위쪽 모서리 65">
                <a:extLst>
                  <a:ext uri="{FF2B5EF4-FFF2-40B4-BE49-F238E27FC236}">
                    <a16:creationId xmlns:a16="http://schemas.microsoft.com/office/drawing/2014/main" id="{A4572FFD-9F31-4381-99AB-7B96FEA58A34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33">
                <a:extLst>
                  <a:ext uri="{FF2B5EF4-FFF2-40B4-BE49-F238E27FC236}">
                    <a16:creationId xmlns:a16="http://schemas.microsoft.com/office/drawing/2014/main" id="{E0055BE1-68C0-43B9-9022-705EDF24DF7F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8615D6F-F96C-4F7B-A7B9-25F848F496EF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B115D4F-4579-4F64-A609-568B746537DD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60" name="모서리가 둥근 직사각형 33">
                <a:extLst>
                  <a:ext uri="{FF2B5EF4-FFF2-40B4-BE49-F238E27FC236}">
                    <a16:creationId xmlns:a16="http://schemas.microsoft.com/office/drawing/2014/main" id="{60DF8215-923F-4A60-9F81-502E9E5F64FD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61" name="모서리가 둥근 직사각형 33">
                <a:extLst>
                  <a:ext uri="{FF2B5EF4-FFF2-40B4-BE49-F238E27FC236}">
                    <a16:creationId xmlns:a16="http://schemas.microsoft.com/office/drawing/2014/main" id="{1F5BD823-4970-4F17-9CC9-B4ED88FABEF9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62" name="모서리가 둥근 직사각형 33">
                <a:extLst>
                  <a:ext uri="{FF2B5EF4-FFF2-40B4-BE49-F238E27FC236}">
                    <a16:creationId xmlns:a16="http://schemas.microsoft.com/office/drawing/2014/main" id="{70E7BE46-2E91-454A-8BD7-5DD240035268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rgbClr val="FFE249">
                  <a:alpha val="50000"/>
                </a:srgb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63" name="모서리가 둥근 직사각형 33">
                <a:extLst>
                  <a:ext uri="{FF2B5EF4-FFF2-40B4-BE49-F238E27FC236}">
                    <a16:creationId xmlns:a16="http://schemas.microsoft.com/office/drawing/2014/main" id="{CF0F6C09-C785-4C4C-B4A2-0B2D0181D689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64" name="모서리가 둥근 직사각형 33">
                <a:extLst>
                  <a:ext uri="{FF2B5EF4-FFF2-40B4-BE49-F238E27FC236}">
                    <a16:creationId xmlns:a16="http://schemas.microsoft.com/office/drawing/2014/main" id="{1F0D37B7-C1A3-4607-8198-8A9BDEEE7280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noFill/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65" name="모서리가 둥근 직사각형 33">
                <a:extLst>
                  <a:ext uri="{FF2B5EF4-FFF2-40B4-BE49-F238E27FC236}">
                    <a16:creationId xmlns:a16="http://schemas.microsoft.com/office/drawing/2014/main" id="{6F9BE4BF-0E99-447C-BBB7-C1A5C4229342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076AE8D-EC2A-42B0-9870-11211153FE0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1674" t="63779" r="67696" b="17568"/>
          <a:stretch/>
        </p:blipFill>
        <p:spPr>
          <a:xfrm>
            <a:off x="9059988" y="4144540"/>
            <a:ext cx="3050987" cy="252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3D2EF3-3D89-4D99-93BF-9D2BAF12C9CD}"/>
              </a:ext>
            </a:extLst>
          </p:cNvPr>
          <p:cNvSpPr txBox="1"/>
          <p:nvPr/>
        </p:nvSpPr>
        <p:spPr>
          <a:xfrm>
            <a:off x="7201902" y="6149357"/>
            <a:ext cx="173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차이 벡터 계산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13EC9A0-1D19-48C0-AF3F-339793DF3DE5}"/>
              </a:ext>
            </a:extLst>
          </p:cNvPr>
          <p:cNvCxnSpPr>
            <a:cxnSpLocks/>
          </p:cNvCxnSpPr>
          <p:nvPr/>
        </p:nvCxnSpPr>
        <p:spPr>
          <a:xfrm flipV="1">
            <a:off x="8240639" y="5503379"/>
            <a:ext cx="2149390" cy="6050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EFF9B6-9C13-49E1-9D1F-433B1F18213E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29CD8F-8F72-4E12-884A-DDC3D1F44EBB}"/>
              </a:ext>
            </a:extLst>
          </p:cNvPr>
          <p:cNvSpPr/>
          <p:nvPr/>
        </p:nvSpPr>
        <p:spPr>
          <a:xfrm>
            <a:off x="-17280" y="4518345"/>
            <a:ext cx="1186323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053E12-FF08-453A-85EC-FCB2559A4158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B2C8B4E-9FDD-4EF4-AABE-52D484C283D6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81861" y="6192261"/>
            <a:ext cx="238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보정 좌표 스크린</a:t>
            </a: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3866338" y="2039887"/>
            <a:ext cx="7763226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계산된 차이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벡터값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9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개의 보정 좌표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보정좌표 스크린을 통해서 그 사용자에게 맞게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셋팅함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점마다에서의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차이벡터와 월드좌표들로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호모그래피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spc="-3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행렬을 구함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시선좌표와 월드 좌표사이의 좌표계 행렬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(</a:t>
            </a: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Homography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행렬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01482" y="4802648"/>
            <a:ext cx="1939113" cy="1208426"/>
            <a:chOff x="1727200" y="2232429"/>
            <a:chExt cx="6868159" cy="4280132"/>
          </a:xfrm>
        </p:grpSpPr>
        <p:sp>
          <p:nvSpPr>
            <p:cNvPr id="48" name="사각형: 둥근 모서리 47"/>
            <p:cNvSpPr/>
            <p:nvPr/>
          </p:nvSpPr>
          <p:spPr>
            <a:xfrm>
              <a:off x="1727200" y="2232429"/>
              <a:ext cx="6868159" cy="4280132"/>
            </a:xfrm>
            <a:prstGeom prst="roundRect">
              <a:avLst>
                <a:gd name="adj" fmla="val 4696"/>
              </a:avLst>
            </a:prstGeom>
            <a:solidFill>
              <a:srgbClr val="2C3E50"/>
            </a:solidFill>
            <a:ln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32412" y="2435632"/>
              <a:ext cx="6447736" cy="387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830672" y="4911490"/>
            <a:ext cx="1680734" cy="990741"/>
            <a:chOff x="2184778" y="2618169"/>
            <a:chExt cx="5953003" cy="3509111"/>
          </a:xfrm>
          <a:solidFill>
            <a:srgbClr val="FFE249"/>
          </a:solidFill>
        </p:grpSpPr>
        <p:grpSp>
          <p:nvGrpSpPr>
            <p:cNvPr id="53" name="그룹 52"/>
            <p:cNvGrpSpPr/>
            <p:nvPr/>
          </p:nvGrpSpPr>
          <p:grpSpPr>
            <a:xfrm>
              <a:off x="2184778" y="2618169"/>
              <a:ext cx="5953003" cy="451661"/>
              <a:chOff x="2179778" y="2618169"/>
              <a:chExt cx="5953003" cy="451661"/>
            </a:xfrm>
            <a:grpFill/>
          </p:grpSpPr>
          <p:sp>
            <p:nvSpPr>
              <p:cNvPr id="86" name="타원 85"/>
              <p:cNvSpPr/>
              <p:nvPr/>
            </p:nvSpPr>
            <p:spPr>
              <a:xfrm>
                <a:off x="2179778" y="261816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930449" y="261816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7681120" y="261816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2184778" y="4146894"/>
              <a:ext cx="5953003" cy="451661"/>
              <a:chOff x="2179778" y="4130600"/>
              <a:chExt cx="5953003" cy="451661"/>
            </a:xfrm>
            <a:grpFill/>
          </p:grpSpPr>
          <p:sp>
            <p:nvSpPr>
              <p:cNvPr id="83" name="타원 82"/>
              <p:cNvSpPr/>
              <p:nvPr/>
            </p:nvSpPr>
            <p:spPr>
              <a:xfrm>
                <a:off x="2179778" y="4130600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930449" y="4130600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7681120" y="4130600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184778" y="5675619"/>
              <a:ext cx="5953003" cy="451661"/>
              <a:chOff x="2179778" y="5580949"/>
              <a:chExt cx="5953003" cy="451661"/>
            </a:xfrm>
            <a:grpFill/>
          </p:grpSpPr>
          <p:sp>
            <p:nvSpPr>
              <p:cNvPr id="69" name="타원 68"/>
              <p:cNvSpPr/>
              <p:nvPr/>
            </p:nvSpPr>
            <p:spPr>
              <a:xfrm>
                <a:off x="2179778" y="558094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4930449" y="558094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7681120" y="5580949"/>
                <a:ext cx="451661" cy="4516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AA9AC88-0A9B-44DE-BE81-BD11CC280C1B}"/>
              </a:ext>
            </a:extLst>
          </p:cNvPr>
          <p:cNvGrpSpPr/>
          <p:nvPr/>
        </p:nvGrpSpPr>
        <p:grpSpPr>
          <a:xfrm>
            <a:off x="1475224" y="2049562"/>
            <a:ext cx="2391631" cy="2036686"/>
            <a:chOff x="1475224" y="2049562"/>
            <a:chExt cx="2391631" cy="203668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F2E5B4C-0552-4BD4-8A8A-8819D5362515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66" name="사각형: 둥근 위쪽 모서리 65">
                <a:extLst>
                  <a:ext uri="{FF2B5EF4-FFF2-40B4-BE49-F238E27FC236}">
                    <a16:creationId xmlns:a16="http://schemas.microsoft.com/office/drawing/2014/main" id="{CE5980B6-27B6-4FC5-AB1A-9F996F62BB81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33">
                <a:extLst>
                  <a:ext uri="{FF2B5EF4-FFF2-40B4-BE49-F238E27FC236}">
                    <a16:creationId xmlns:a16="http://schemas.microsoft.com/office/drawing/2014/main" id="{24AFD62C-05E2-41FB-97E2-58C420F29A91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9B1AC4-9ACE-41A7-B3B5-4DB94AC54BB7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3F87AAF-AC10-4F59-9CDD-F06688F110B1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60" name="모서리가 둥근 직사각형 33">
                <a:extLst>
                  <a:ext uri="{FF2B5EF4-FFF2-40B4-BE49-F238E27FC236}">
                    <a16:creationId xmlns:a16="http://schemas.microsoft.com/office/drawing/2014/main" id="{AD54D121-47D5-482A-995B-1BA329A0E721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61" name="모서리가 둥근 직사각형 33">
                <a:extLst>
                  <a:ext uri="{FF2B5EF4-FFF2-40B4-BE49-F238E27FC236}">
                    <a16:creationId xmlns:a16="http://schemas.microsoft.com/office/drawing/2014/main" id="{B1A6930A-AC61-408F-BAED-2AC3E39F6460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62" name="모서리가 둥근 직사각형 33">
                <a:extLst>
                  <a:ext uri="{FF2B5EF4-FFF2-40B4-BE49-F238E27FC236}">
                    <a16:creationId xmlns:a16="http://schemas.microsoft.com/office/drawing/2014/main" id="{1C19DC56-976A-4C7C-808F-56487BD809B0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</a:p>
            </p:txBody>
          </p:sp>
          <p:sp>
            <p:nvSpPr>
              <p:cNvPr id="63" name="모서리가 둥근 직사각형 33">
                <a:extLst>
                  <a:ext uri="{FF2B5EF4-FFF2-40B4-BE49-F238E27FC236}">
                    <a16:creationId xmlns:a16="http://schemas.microsoft.com/office/drawing/2014/main" id="{F3288359-9FBE-4A15-A58A-69D56DE22BE6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rgbClr val="FFE249">
                  <a:alpha val="50000"/>
                </a:srgb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64" name="모서리가 둥근 직사각형 33">
                <a:extLst>
                  <a:ext uri="{FF2B5EF4-FFF2-40B4-BE49-F238E27FC236}">
                    <a16:creationId xmlns:a16="http://schemas.microsoft.com/office/drawing/2014/main" id="{C0CC7674-300D-4CFF-BE91-AAB5907EFDAF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noFill/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</a:p>
            </p:txBody>
          </p:sp>
          <p:sp>
            <p:nvSpPr>
              <p:cNvPr id="65" name="모서리가 둥근 직사각형 33">
                <a:extLst>
                  <a:ext uri="{FF2B5EF4-FFF2-40B4-BE49-F238E27FC236}">
                    <a16:creationId xmlns:a16="http://schemas.microsoft.com/office/drawing/2014/main" id="{3FD93A28-2955-40A6-B0F2-A24C1B27B4E7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AF6E14-9D59-4B9C-BC76-15F973876266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172716-9534-4910-988A-124524CAF5A5}"/>
              </a:ext>
            </a:extLst>
          </p:cNvPr>
          <p:cNvSpPr/>
          <p:nvPr/>
        </p:nvSpPr>
        <p:spPr>
          <a:xfrm>
            <a:off x="-17280" y="4518345"/>
            <a:ext cx="1197897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91DDA0-05B1-47DC-BD05-B7DF099FC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8" t="14492" r="21831"/>
          <a:stretch/>
        </p:blipFill>
        <p:spPr>
          <a:xfrm>
            <a:off x="8369681" y="733030"/>
            <a:ext cx="3822319" cy="2878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BBE02-7826-48FB-A4C8-7D84B2F28F14}"/>
                  </a:ext>
                </a:extLst>
              </p:cNvPr>
              <p:cNvSpPr txBox="1"/>
              <p:nvPr/>
            </p:nvSpPr>
            <p:spPr>
              <a:xfrm>
                <a:off x="10017928" y="5357044"/>
                <a:ext cx="1825186" cy="485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∙ </m:t>
                    </m:r>
                    <m:acc>
                      <m:accPr>
                        <m:chr m:val="⃗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altLang="ko-KR" sz="2800" dirty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5BBE02-7826-48FB-A4C8-7D84B2F28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928" y="5357044"/>
                <a:ext cx="1825186" cy="485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2BCD66-7F82-4B45-8E70-36539AAA52A2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690538" y="5774712"/>
            <a:ext cx="321684" cy="485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A7DAE0-B13C-4F2F-AE9A-8D42F6C597F9}"/>
              </a:ext>
            </a:extLst>
          </p:cNvPr>
          <p:cNvSpPr txBox="1"/>
          <p:nvPr/>
        </p:nvSpPr>
        <p:spPr>
          <a:xfrm>
            <a:off x="8898834" y="6260679"/>
            <a:ext cx="15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보정 월드 좌표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50B576-4DC1-4F65-80E6-D7B3011A5371}"/>
              </a:ext>
            </a:extLst>
          </p:cNvPr>
          <p:cNvSpPr txBox="1"/>
          <p:nvPr/>
        </p:nvSpPr>
        <p:spPr>
          <a:xfrm>
            <a:off x="10798440" y="6263976"/>
            <a:ext cx="1391011" cy="31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눈의 차이 벡터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468FDB3-BE52-496C-8F5E-73CB9EB273E8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1493946" y="5838471"/>
            <a:ext cx="2536" cy="425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5128E66-015E-4477-A4B1-69E7730B1A97}"/>
              </a:ext>
            </a:extLst>
          </p:cNvPr>
          <p:cNvCxnSpPr>
            <a:cxnSpLocks/>
          </p:cNvCxnSpPr>
          <p:nvPr/>
        </p:nvCxnSpPr>
        <p:spPr>
          <a:xfrm flipV="1">
            <a:off x="10798440" y="5222240"/>
            <a:ext cx="0" cy="274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6AB699-F3ED-4529-BB05-799F8B90EDDD}"/>
              </a:ext>
            </a:extLst>
          </p:cNvPr>
          <p:cNvSpPr txBox="1"/>
          <p:nvPr/>
        </p:nvSpPr>
        <p:spPr>
          <a:xfrm>
            <a:off x="9886438" y="4885120"/>
            <a:ext cx="205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3x3 </a:t>
            </a:r>
            <a:r>
              <a:rPr lang="en-US" altLang="ko-KR" sz="1400" dirty="0" err="1"/>
              <a:t>Homography</a:t>
            </a:r>
            <a:r>
              <a:rPr lang="en-US" altLang="ko-KR" sz="1400" dirty="0"/>
              <a:t> </a:t>
            </a:r>
            <a:r>
              <a:rPr lang="ko-KR" altLang="en-US" sz="1400" dirty="0"/>
              <a:t>행렬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78AB276-B728-4479-8BC0-837E936EE901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CE2D4D-A3DE-494D-81FC-6F317046BBB5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5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5400" b="1">
                <a:solidFill>
                  <a:srgbClr val="34495E"/>
                </a:solidFill>
                <a:latin typeface="Ubuntu" panose="020B0504030602030204" pitchFamily="34" charset="0"/>
                <a:cs typeface="+mn-cs"/>
              </a:rPr>
              <a:t>상세모듈 설계</a:t>
            </a:r>
            <a:r>
              <a:rPr lang="ko-KR" altLang="en-US" sz="320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>
                <a:solidFill>
                  <a:srgbClr val="34495E"/>
                </a:solidFill>
                <a:latin typeface="Ubuntu" panose="020B0504030602030204" pitchFamily="34" charset="0"/>
              </a:rPr>
              <a:t>: Eye tracking</a:t>
            </a:r>
            <a:endParaRPr lang="ko-KR" altLang="en-US" sz="32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36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03314" y="6576367"/>
            <a:ext cx="238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스크린 좌표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매핑점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3943760" y="1969373"/>
            <a:ext cx="7899177" cy="4812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9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개의 보정점을 통해 구해진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호모그래피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행렬 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시연시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실시간 시선 좌표 </a:t>
            </a:r>
            <a:endParaRPr lang="en-US" altLang="ko-KR" sz="1800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dirty="0" err="1">
                <a:latin typeface="Ubuntu Light" panose="020B0600000101010101" charset="0"/>
              </a:rPr>
              <a:t>호모그래피</a:t>
            </a:r>
            <a:r>
              <a:rPr lang="ko-KR" altLang="en-US" sz="1800" dirty="0">
                <a:latin typeface="Ubuntu Light" panose="020B0600000101010101" charset="0"/>
              </a:rPr>
              <a:t> 행렬과 실시간 시선좌표를 이용한 월드 좌표 계산</a:t>
            </a:r>
            <a:endParaRPr lang="en-US" altLang="ko-KR" sz="1800" spc="-30" dirty="0">
              <a:solidFill>
                <a:prstClr val="black"/>
              </a:solidFill>
              <a:latin typeface="Ubuntu Light" panose="020B0600000101010101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스크린에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매핑된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좌표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 시간 이상 같은 구역을 바라볼 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 인식 진행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992886" y="4745572"/>
            <a:ext cx="2995914" cy="1834404"/>
            <a:chOff x="1727200" y="2232429"/>
            <a:chExt cx="6868159" cy="4280132"/>
          </a:xfrm>
        </p:grpSpPr>
        <p:sp>
          <p:nvSpPr>
            <p:cNvPr id="48" name="사각형: 둥근 모서리 47"/>
            <p:cNvSpPr/>
            <p:nvPr/>
          </p:nvSpPr>
          <p:spPr>
            <a:xfrm>
              <a:off x="1727200" y="2232429"/>
              <a:ext cx="6868159" cy="4280132"/>
            </a:xfrm>
            <a:prstGeom prst="roundRect">
              <a:avLst>
                <a:gd name="adj" fmla="val 4696"/>
              </a:avLst>
            </a:prstGeom>
            <a:solidFill>
              <a:srgbClr val="2C3E50"/>
            </a:solidFill>
            <a:ln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32412" y="2435632"/>
              <a:ext cx="6447736" cy="3873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6BEF21-375A-46A9-93E3-EFBE55226DAD}"/>
              </a:ext>
            </a:extLst>
          </p:cNvPr>
          <p:cNvGrpSpPr/>
          <p:nvPr/>
        </p:nvGrpSpPr>
        <p:grpSpPr>
          <a:xfrm>
            <a:off x="1475224" y="2049562"/>
            <a:ext cx="2391631" cy="2036686"/>
            <a:chOff x="1475224" y="2049562"/>
            <a:chExt cx="2391631" cy="203668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8035F4-5AE6-43B3-A893-CAD45251A6C1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036686"/>
              <a:chOff x="1610655" y="2748991"/>
              <a:chExt cx="2502466" cy="2412296"/>
            </a:xfrm>
          </p:grpSpPr>
          <p:sp>
            <p:nvSpPr>
              <p:cNvPr id="60" name="사각형: 둥근 위쪽 모서리 59">
                <a:extLst>
                  <a:ext uri="{FF2B5EF4-FFF2-40B4-BE49-F238E27FC236}">
                    <a16:creationId xmlns:a16="http://schemas.microsoft.com/office/drawing/2014/main" id="{727B8C97-DD79-44F8-BFA4-3CFFA5363633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33">
                <a:extLst>
                  <a:ext uri="{FF2B5EF4-FFF2-40B4-BE49-F238E27FC236}">
                    <a16:creationId xmlns:a16="http://schemas.microsoft.com/office/drawing/2014/main" id="{53CCF985-7955-4AFF-B047-8F425EBFB84A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08D322-C4AA-4376-9F16-DC50C5AF6232}"/>
                  </a:ext>
                </a:extLst>
              </p:cNvPr>
              <p:cNvSpPr txBox="1"/>
              <p:nvPr/>
            </p:nvSpPr>
            <p:spPr>
              <a:xfrm>
                <a:off x="1679111" y="2797612"/>
                <a:ext cx="2365555" cy="3777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Eye tracking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9BFD96B-F12E-42F3-886B-F74C9B58CE6F}"/>
                </a:ext>
              </a:extLst>
            </p:cNvPr>
            <p:cNvGrpSpPr/>
            <p:nvPr/>
          </p:nvGrpSpPr>
          <p:grpSpPr>
            <a:xfrm>
              <a:off x="1552129" y="2576606"/>
              <a:ext cx="2237363" cy="1364969"/>
              <a:chOff x="1543223" y="2591260"/>
              <a:chExt cx="2237363" cy="1364969"/>
            </a:xfrm>
          </p:grpSpPr>
          <p:sp>
            <p:nvSpPr>
              <p:cNvPr id="54" name="모서리가 둥근 직사각형 33">
                <a:extLst>
                  <a:ext uri="{FF2B5EF4-FFF2-40B4-BE49-F238E27FC236}">
                    <a16:creationId xmlns:a16="http://schemas.microsoft.com/office/drawing/2014/main" id="{538D31D0-EC9C-4D01-9BC6-18D272CD4A5E}"/>
                  </a:ext>
                </a:extLst>
              </p:cNvPr>
              <p:cNvSpPr/>
              <p:nvPr/>
            </p:nvSpPr>
            <p:spPr>
              <a:xfrm>
                <a:off x="1543317" y="259126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프레임 추출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55" name="모서리가 둥근 직사각형 33">
                <a:extLst>
                  <a:ext uri="{FF2B5EF4-FFF2-40B4-BE49-F238E27FC236}">
                    <a16:creationId xmlns:a16="http://schemas.microsoft.com/office/drawing/2014/main" id="{12F34006-12B2-475B-9369-896DAF3DF35E}"/>
                  </a:ext>
                </a:extLst>
              </p:cNvPr>
              <p:cNvSpPr/>
              <p:nvPr/>
            </p:nvSpPr>
            <p:spPr>
              <a:xfrm>
                <a:off x="1543223" y="352351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동공 중심 검출</a:t>
                </a:r>
              </a:p>
            </p:txBody>
          </p:sp>
          <p:sp>
            <p:nvSpPr>
              <p:cNvPr id="56" name="모서리가 둥근 직사각형 33">
                <a:extLst>
                  <a:ext uri="{FF2B5EF4-FFF2-40B4-BE49-F238E27FC236}">
                    <a16:creationId xmlns:a16="http://schemas.microsoft.com/office/drawing/2014/main" id="{BFF6932E-1350-466C-BE29-6CB759713CCE}"/>
                  </a:ext>
                </a:extLst>
              </p:cNvPr>
              <p:cNvSpPr/>
              <p:nvPr/>
            </p:nvSpPr>
            <p:spPr>
              <a:xfrm>
                <a:off x="2700586" y="2597194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벡터 계산</a:t>
                </a:r>
              </a:p>
            </p:txBody>
          </p:sp>
          <p:sp>
            <p:nvSpPr>
              <p:cNvPr id="57" name="모서리가 둥근 직사각형 33">
                <a:extLst>
                  <a:ext uri="{FF2B5EF4-FFF2-40B4-BE49-F238E27FC236}">
                    <a16:creationId xmlns:a16="http://schemas.microsoft.com/office/drawing/2014/main" id="{297B21C9-7774-4664-B5D8-B5773532387D}"/>
                  </a:ext>
                </a:extLst>
              </p:cNvPr>
              <p:cNvSpPr/>
              <p:nvPr/>
            </p:nvSpPr>
            <p:spPr>
              <a:xfrm>
                <a:off x="2700586" y="3054919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호모그래피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행렬</a:t>
                </a:r>
              </a:p>
            </p:txBody>
          </p:sp>
          <p:sp>
            <p:nvSpPr>
              <p:cNvPr id="58" name="모서리가 둥근 직사각형 33">
                <a:extLst>
                  <a:ext uri="{FF2B5EF4-FFF2-40B4-BE49-F238E27FC236}">
                    <a16:creationId xmlns:a16="http://schemas.microsoft.com/office/drawing/2014/main" id="{8C791396-58C5-4652-81A7-BA2D4A30E5E7}"/>
                  </a:ext>
                </a:extLst>
              </p:cNvPr>
              <p:cNvSpPr/>
              <p:nvPr/>
            </p:nvSpPr>
            <p:spPr>
              <a:xfrm>
                <a:off x="1543452" y="3056902"/>
                <a:ext cx="1080000" cy="432000"/>
              </a:xfrm>
              <a:prstGeom prst="rect">
                <a:avLst/>
              </a:prstGeom>
              <a:noFill/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참조점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검출</a:t>
                </a:r>
              </a:p>
            </p:txBody>
          </p:sp>
          <p:sp>
            <p:nvSpPr>
              <p:cNvPr id="59" name="모서리가 둥근 직사각형 33">
                <a:extLst>
                  <a:ext uri="{FF2B5EF4-FFF2-40B4-BE49-F238E27FC236}">
                    <a16:creationId xmlns:a16="http://schemas.microsoft.com/office/drawing/2014/main" id="{EE5A6848-009E-4FE9-9C78-D3C0D245A2DF}"/>
                  </a:ext>
                </a:extLst>
              </p:cNvPr>
              <p:cNvSpPr/>
              <p:nvPr/>
            </p:nvSpPr>
            <p:spPr>
              <a:xfrm>
                <a:off x="2700586" y="3524229"/>
                <a:ext cx="1080000" cy="432000"/>
              </a:xfrm>
              <a:prstGeom prst="rect">
                <a:avLst/>
              </a:prstGeom>
              <a:solidFill>
                <a:srgbClr val="FFE249">
                  <a:alpha val="50000"/>
                </a:srgb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좌표 매핑</a:t>
                </a:r>
                <a:endPara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시연</a:t>
                </a:r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1BA6CB-84A1-4805-93EC-771CC4D0483B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170AE9-CDE2-4CAE-AF4A-36D9454C2D6A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80FC08F-ACE3-4EA5-BA12-339828523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72" y="4816626"/>
            <a:ext cx="2832686" cy="1725994"/>
          </a:xfrm>
          <a:prstGeom prst="rect">
            <a:avLst/>
          </a:prstGeom>
        </p:spPr>
      </p:pic>
      <p:grpSp>
        <p:nvGrpSpPr>
          <p:cNvPr id="89" name="그룹 88"/>
          <p:cNvGrpSpPr/>
          <p:nvPr/>
        </p:nvGrpSpPr>
        <p:grpSpPr>
          <a:xfrm>
            <a:off x="9403314" y="5343055"/>
            <a:ext cx="617014" cy="606239"/>
            <a:chOff x="4308739" y="4346174"/>
            <a:chExt cx="252000" cy="252000"/>
          </a:xfrm>
          <a:solidFill>
            <a:schemeClr val="accent5">
              <a:lumMod val="75000"/>
            </a:schemeClr>
          </a:solidFill>
        </p:grpSpPr>
        <p:sp>
          <p:nvSpPr>
            <p:cNvPr id="90" name="타원 89"/>
            <p:cNvSpPr/>
            <p:nvPr/>
          </p:nvSpPr>
          <p:spPr>
            <a:xfrm>
              <a:off x="4373981" y="4411415"/>
              <a:ext cx="121516" cy="121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flipV="1">
              <a:off x="4308739" y="4471437"/>
              <a:ext cx="252000" cy="1472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rot="16200000" flipV="1">
              <a:off x="4308739" y="4471438"/>
              <a:ext cx="252000" cy="1472"/>
            </a:xfrm>
            <a:prstGeom prst="line">
              <a:avLst/>
            </a:prstGeom>
            <a:grp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529AC-47E9-4187-A079-E85AFBC03112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CF0975-C2D7-464D-8157-FB8F5A9505AB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6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객체 인식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-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모델생성</a:t>
            </a:r>
            <a:endParaRPr lang="ko-KR" altLang="en-US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3845783" y="2055233"/>
            <a:ext cx="7899177" cy="403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객체의 영역과 오브젝트 값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 Mark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의한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진행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상품의 데이터 셋 구축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객체의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좌표 값과 오브젝트 번호를 담은 파일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(.txt)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475224" y="2049562"/>
            <a:ext cx="2391631" cy="1995618"/>
            <a:chOff x="1475224" y="2049562"/>
            <a:chExt cx="2391631" cy="1995618"/>
          </a:xfrm>
        </p:grpSpPr>
        <p:grpSp>
          <p:nvGrpSpPr>
            <p:cNvPr id="17" name="그룹 16"/>
            <p:cNvGrpSpPr/>
            <p:nvPr/>
          </p:nvGrpSpPr>
          <p:grpSpPr>
            <a:xfrm>
              <a:off x="1475224" y="2049562"/>
              <a:ext cx="2391631" cy="1995618"/>
              <a:chOff x="1610655" y="2748991"/>
              <a:chExt cx="2502466" cy="1995618"/>
            </a:xfrm>
          </p:grpSpPr>
          <p:sp>
            <p:nvSpPr>
              <p:cNvPr id="31" name="사각형: 둥근 위쪽 모서리 30"/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3"/>
              <p:cNvSpPr/>
              <p:nvPr/>
            </p:nvSpPr>
            <p:spPr>
              <a:xfrm>
                <a:off x="1610655" y="2748992"/>
                <a:ext cx="2502466" cy="1995617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객체인식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&amp; App</a:t>
                </a:r>
                <a:endPara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552586" y="2553076"/>
              <a:ext cx="2236906" cy="1370606"/>
              <a:chOff x="1543680" y="2567730"/>
              <a:chExt cx="2236906" cy="1370606"/>
            </a:xfrm>
          </p:grpSpPr>
          <p:sp>
            <p:nvSpPr>
              <p:cNvPr id="23" name="모서리가 둥근 직사각형 33"/>
              <p:cNvSpPr/>
              <p:nvPr/>
            </p:nvSpPr>
            <p:spPr>
              <a:xfrm>
                <a:off x="1543680" y="2567730"/>
                <a:ext cx="1080000" cy="432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Bounding Box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25" name="모서리가 둥근 직사각형 33"/>
              <p:cNvSpPr/>
              <p:nvPr/>
            </p:nvSpPr>
            <p:spPr>
              <a:xfrm>
                <a:off x="2700586" y="256773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객체 인식</a:t>
                </a:r>
              </a:p>
            </p:txBody>
          </p:sp>
          <p:sp>
            <p:nvSpPr>
              <p:cNvPr id="27" name="모서리가 둥근 직사각형 33"/>
              <p:cNvSpPr/>
              <p:nvPr/>
            </p:nvSpPr>
            <p:spPr>
              <a:xfrm>
                <a:off x="1543680" y="3506336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MMF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582160" y="5547366"/>
            <a:ext cx="22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Yolo_mark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6" y="4494676"/>
            <a:ext cx="1880281" cy="1052690"/>
          </a:xfrm>
          <a:prstGeom prst="rect">
            <a:avLst/>
          </a:prstGeom>
        </p:spPr>
      </p:pic>
      <p:sp>
        <p:nvSpPr>
          <p:cNvPr id="28" name="모서리가 둥근 직사각형 33"/>
          <p:cNvSpPr/>
          <p:nvPr/>
        </p:nvSpPr>
        <p:spPr>
          <a:xfrm>
            <a:off x="1552586" y="3033695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가중치 학습</a:t>
            </a:r>
            <a:endParaRPr lang="ko-KR" altLang="en-US" sz="1300" spc="-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230" y="1771272"/>
            <a:ext cx="1878540" cy="2079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45" y="1707972"/>
            <a:ext cx="1974140" cy="2142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6848" y="3844008"/>
            <a:ext cx="180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Yolo mark</a:t>
            </a:r>
            <a:r>
              <a:rPr lang="ko-KR" altLang="en-US" sz="1400" dirty="0"/>
              <a:t>를 이용한</a:t>
            </a:r>
            <a:endParaRPr lang="en-US" altLang="ko-KR" sz="1400" dirty="0"/>
          </a:p>
          <a:p>
            <a:pPr algn="ctr"/>
            <a:r>
              <a:rPr lang="en-US" altLang="ko-KR" sz="1400" dirty="0"/>
              <a:t>Bounding Box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532254" y="3900659"/>
            <a:ext cx="128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셋</a:t>
            </a: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DBB59357-F219-4DE5-B143-90D2C00D0907}"/>
              </a:ext>
            </a:extLst>
          </p:cNvPr>
          <p:cNvSpPr/>
          <p:nvPr/>
        </p:nvSpPr>
        <p:spPr>
          <a:xfrm>
            <a:off x="2694812" y="3022379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저장 및 </a:t>
            </a:r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앱푸시알림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모서리가 둥근 직사각형 33">
            <a:extLst>
              <a:ext uri="{FF2B5EF4-FFF2-40B4-BE49-F238E27FC236}">
                <a16:creationId xmlns:a16="http://schemas.microsoft.com/office/drawing/2014/main" id="{28F4CFBA-FEF5-4CE9-BE70-83768D2C707E}"/>
              </a:ext>
            </a:extLst>
          </p:cNvPr>
          <p:cNvSpPr/>
          <p:nvPr/>
        </p:nvSpPr>
        <p:spPr>
          <a:xfrm>
            <a:off x="2705440" y="3488001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앱 푸시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082CF9-B868-412A-B1FE-BE1CCC946E39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7A3061-0A27-4B3E-A651-76FA35C4F608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B8AD09-7B28-4ABB-A5E7-986BF820F759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F45FEF-07F0-4166-A1D7-17C0B900BBF3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8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객체 인식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-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모델생성</a:t>
            </a:r>
            <a:endParaRPr lang="ko-KR" altLang="en-US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089623" y="1825154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파일들 옵션 설정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(.</a:t>
            </a: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cfg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.names, .data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등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된 이미지 데이터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가중치 학습 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sz="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모델 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학습된 가중치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(.weights)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파일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224" y="2049562"/>
            <a:ext cx="2391631" cy="1995618"/>
            <a:chOff x="1475224" y="2049562"/>
            <a:chExt cx="2391631" cy="1995618"/>
          </a:xfrm>
        </p:grpSpPr>
        <p:grpSp>
          <p:nvGrpSpPr>
            <p:cNvPr id="17" name="그룹 16"/>
            <p:cNvGrpSpPr/>
            <p:nvPr/>
          </p:nvGrpSpPr>
          <p:grpSpPr>
            <a:xfrm>
              <a:off x="1475224" y="2049562"/>
              <a:ext cx="2391631" cy="1995618"/>
              <a:chOff x="1610655" y="2748991"/>
              <a:chExt cx="2502466" cy="1995618"/>
            </a:xfrm>
          </p:grpSpPr>
          <p:sp>
            <p:nvSpPr>
              <p:cNvPr id="31" name="사각형: 둥근 위쪽 모서리 30"/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3"/>
              <p:cNvSpPr/>
              <p:nvPr/>
            </p:nvSpPr>
            <p:spPr>
              <a:xfrm>
                <a:off x="1610655" y="2748992"/>
                <a:ext cx="2502466" cy="1995617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객체인식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&amp; App</a:t>
                </a:r>
                <a:endPara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552586" y="2553076"/>
              <a:ext cx="2236906" cy="1370606"/>
              <a:chOff x="1543680" y="2567730"/>
              <a:chExt cx="2236906" cy="1370606"/>
            </a:xfrm>
          </p:grpSpPr>
          <p:sp>
            <p:nvSpPr>
              <p:cNvPr id="24" name="모서리가 둥근 직사각형 33"/>
              <p:cNvSpPr/>
              <p:nvPr/>
            </p:nvSpPr>
            <p:spPr>
              <a:xfrm>
                <a:off x="1543680" y="3037033"/>
                <a:ext cx="108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가중치 학습</a:t>
                </a:r>
              </a:p>
            </p:txBody>
          </p:sp>
          <p:sp>
            <p:nvSpPr>
              <p:cNvPr id="25" name="모서리가 둥근 직사각형 33"/>
              <p:cNvSpPr/>
              <p:nvPr/>
            </p:nvSpPr>
            <p:spPr>
              <a:xfrm>
                <a:off x="2700586" y="256773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객체 인식</a:t>
                </a:r>
              </a:p>
            </p:txBody>
          </p:sp>
          <p:sp>
            <p:nvSpPr>
              <p:cNvPr id="27" name="모서리가 둥근 직사각형 33"/>
              <p:cNvSpPr/>
              <p:nvPr/>
            </p:nvSpPr>
            <p:spPr>
              <a:xfrm>
                <a:off x="1543680" y="3506336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MMF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552586" y="5729008"/>
            <a:ext cx="22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6" y="4494676"/>
            <a:ext cx="1880281" cy="1052690"/>
          </a:xfrm>
          <a:prstGeom prst="rect">
            <a:avLst/>
          </a:prstGeom>
        </p:spPr>
      </p:pic>
      <p:sp>
        <p:nvSpPr>
          <p:cNvPr id="20" name="모서리가 둥근 직사각형 33"/>
          <p:cNvSpPr/>
          <p:nvPr/>
        </p:nvSpPr>
        <p:spPr>
          <a:xfrm>
            <a:off x="1552129" y="2553076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58" y="2045073"/>
            <a:ext cx="3145742" cy="3236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4320" y="5421231"/>
            <a:ext cx="1813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Average loss</a:t>
            </a:r>
            <a:r>
              <a:rPr lang="ko-KR" altLang="en-US" sz="1400" dirty="0"/>
              <a:t>그래프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C293140-4CAD-4310-9EFD-3911D8D3D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770302"/>
              </p:ext>
            </p:extLst>
          </p:nvPr>
        </p:nvGraphicFramePr>
        <p:xfrm>
          <a:off x="4659138" y="4495231"/>
          <a:ext cx="3940852" cy="100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272">
                  <a:extLst>
                    <a:ext uri="{9D8B030D-6E8A-4147-A177-3AD203B41FA5}">
                      <a16:colId xmlns:a16="http://schemas.microsoft.com/office/drawing/2014/main" val="3335382846"/>
                    </a:ext>
                  </a:extLst>
                </a:gridCol>
                <a:gridCol w="2569580">
                  <a:extLst>
                    <a:ext uri="{9D8B030D-6E8A-4147-A177-3AD203B41FA5}">
                      <a16:colId xmlns:a16="http://schemas.microsoft.com/office/drawing/2014/main" val="3958019188"/>
                    </a:ext>
                  </a:extLst>
                </a:gridCol>
              </a:tblGrid>
              <a:tr h="362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Average Loss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0.01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이하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평균손실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48630"/>
                  </a:ext>
                </a:extLst>
              </a:tr>
              <a:tr h="17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Iteration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20000 ~ 30000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06042"/>
                  </a:ext>
                </a:extLst>
              </a:tr>
              <a:tr h="17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48h ~ 72h 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257373"/>
                  </a:ext>
                </a:extLst>
              </a:tr>
            </a:tbl>
          </a:graphicData>
        </a:graphic>
      </p:graphicFrame>
      <p:sp>
        <p:nvSpPr>
          <p:cNvPr id="23" name="모서리가 둥근 직사각형 33">
            <a:extLst>
              <a:ext uri="{FF2B5EF4-FFF2-40B4-BE49-F238E27FC236}">
                <a16:creationId xmlns:a16="http://schemas.microsoft.com/office/drawing/2014/main" id="{47709021-4CF5-4F22-B5D8-E4FE7DBEA9D0}"/>
              </a:ext>
            </a:extLst>
          </p:cNvPr>
          <p:cNvSpPr/>
          <p:nvPr/>
        </p:nvSpPr>
        <p:spPr>
          <a:xfrm>
            <a:off x="2694812" y="3022379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저장 및 </a:t>
            </a:r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앱푸시알림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BB0D80-5969-4ECE-9A9F-512EE67AA469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F1334A-304E-41C0-9E68-0EAC6CC80AD5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AC9980-91ED-417E-9FCC-A95C346B08BC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944826-04B7-4E54-98A5-B3D62D816CBF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3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객체 인식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- </a:t>
            </a:r>
            <a:r>
              <a:rPr lang="ko-KR" altLang="en-US" sz="3200" dirty="0" err="1">
                <a:solidFill>
                  <a:srgbClr val="34495E"/>
                </a:solidFill>
                <a:latin typeface="Ubuntu" panose="020B0504030602030204" pitchFamily="34" charset="0"/>
              </a:rPr>
              <a:t>좌표값전달</a:t>
            </a:r>
            <a:endParaRPr lang="ko-KR" altLang="en-US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089623" y="2034913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Eyetracking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모듈로 실시간으로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매핑시킨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스크린 좌표 값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매핑된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스크린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좌표값을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MMF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공유메모리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이용하여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Yolo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에서 사용할 수 있도록 함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224" y="2049562"/>
            <a:ext cx="2391631" cy="1995618"/>
            <a:chOff x="1475224" y="2049562"/>
            <a:chExt cx="2391631" cy="1995618"/>
          </a:xfrm>
        </p:grpSpPr>
        <p:grpSp>
          <p:nvGrpSpPr>
            <p:cNvPr id="17" name="그룹 16"/>
            <p:cNvGrpSpPr/>
            <p:nvPr/>
          </p:nvGrpSpPr>
          <p:grpSpPr>
            <a:xfrm>
              <a:off x="1475224" y="2049562"/>
              <a:ext cx="2391631" cy="1995618"/>
              <a:chOff x="1610655" y="2748991"/>
              <a:chExt cx="2502466" cy="1995618"/>
            </a:xfrm>
          </p:grpSpPr>
          <p:sp>
            <p:nvSpPr>
              <p:cNvPr id="31" name="사각형: 둥근 위쪽 모서리 30"/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3"/>
              <p:cNvSpPr/>
              <p:nvPr/>
            </p:nvSpPr>
            <p:spPr>
              <a:xfrm>
                <a:off x="1610655" y="2748992"/>
                <a:ext cx="2502466" cy="1995617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객체인식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&amp;</a:t>
                </a:r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App</a:t>
                </a:r>
                <a:endPara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552586" y="2553076"/>
              <a:ext cx="2236906" cy="1370606"/>
              <a:chOff x="1543680" y="2567730"/>
              <a:chExt cx="2236906" cy="1370606"/>
            </a:xfrm>
          </p:grpSpPr>
          <p:sp>
            <p:nvSpPr>
              <p:cNvPr id="24" name="모서리가 둥근 직사각형 33"/>
              <p:cNvSpPr/>
              <p:nvPr/>
            </p:nvSpPr>
            <p:spPr>
              <a:xfrm>
                <a:off x="1543680" y="303703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가중치 학습</a:t>
                </a:r>
              </a:p>
            </p:txBody>
          </p:sp>
          <p:sp>
            <p:nvSpPr>
              <p:cNvPr id="25" name="모서리가 둥근 직사각형 33"/>
              <p:cNvSpPr/>
              <p:nvPr/>
            </p:nvSpPr>
            <p:spPr>
              <a:xfrm>
                <a:off x="2700586" y="2567730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객체 인식</a:t>
                </a:r>
              </a:p>
            </p:txBody>
          </p:sp>
          <p:sp>
            <p:nvSpPr>
              <p:cNvPr id="27" name="모서리가 둥근 직사각형 33"/>
              <p:cNvSpPr/>
              <p:nvPr/>
            </p:nvSpPr>
            <p:spPr>
              <a:xfrm>
                <a:off x="1543680" y="3506336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처리방법 설정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513676" y="4182454"/>
            <a:ext cx="2575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*Memory-mapped File</a:t>
            </a:r>
          </a:p>
          <a:p>
            <a:pPr algn="ctr"/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sz="1000" dirty="0"/>
              <a:t>물리 디스크 파일</a:t>
            </a:r>
            <a:r>
              <a:rPr lang="en-US" altLang="ko-KR" sz="1000" dirty="0"/>
              <a:t>, </a:t>
            </a:r>
            <a:r>
              <a:rPr lang="ko-KR" altLang="en-US" sz="1000" dirty="0"/>
              <a:t>장치</a:t>
            </a:r>
            <a:r>
              <a:rPr lang="en-US" altLang="ko-KR" sz="1000" dirty="0"/>
              <a:t>, </a:t>
            </a:r>
            <a:r>
              <a:rPr lang="ko-KR" altLang="en-US" sz="1000" dirty="0"/>
              <a:t>공유 메모리 객체와 같이 운영 체제에서 파일로 다루는 모든 대상에 대해서 사용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메모리 맵 파일을 통해 프로세스의 가상 메모리 주소 공간에 파일을 매핑한 뒤 가상 메모리 주소에 직접 접근하는 것으로 파일 읽기</a:t>
            </a:r>
            <a:r>
              <a:rPr lang="en-US" altLang="ko-KR" sz="1000" dirty="0"/>
              <a:t>/</a:t>
            </a:r>
            <a:r>
              <a:rPr lang="ko-KR" altLang="en-US" sz="1000" dirty="0"/>
              <a:t>쓰기를 대신한다</a:t>
            </a:r>
            <a:r>
              <a:rPr lang="en-US" altLang="ko-KR" sz="1000" dirty="0"/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모서리가 둥근 직사각형 33"/>
          <p:cNvSpPr/>
          <p:nvPr/>
        </p:nvSpPr>
        <p:spPr>
          <a:xfrm>
            <a:off x="1552129" y="3491682"/>
            <a:ext cx="1080000" cy="43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MMF</a:t>
            </a:r>
            <a:endParaRPr lang="ko-KR" altLang="en-US" sz="1300" spc="-50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모서리가 둥근 직사각형 33"/>
          <p:cNvSpPr/>
          <p:nvPr/>
        </p:nvSpPr>
        <p:spPr>
          <a:xfrm>
            <a:off x="1552129" y="2553076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íì ë·°ë ë©ëª¨ë¦¬ ë° # 45ë¥¼; ë§¤íë íì¼ìëë¤. ">
            <a:extLst>
              <a:ext uri="{FF2B5EF4-FFF2-40B4-BE49-F238E27FC236}">
                <a16:creationId xmlns:a16="http://schemas.microsoft.com/office/drawing/2014/main" id="{D127780C-DDD0-47A8-9106-47FD64B2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688" y="3491682"/>
            <a:ext cx="2873348" cy="299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933137-D44E-4F27-A2D4-3C8742ABF23C}"/>
              </a:ext>
            </a:extLst>
          </p:cNvPr>
          <p:cNvSpPr/>
          <p:nvPr/>
        </p:nvSpPr>
        <p:spPr>
          <a:xfrm>
            <a:off x="6302645" y="6246458"/>
            <a:ext cx="301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*Memory-mapped File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778CF2-5D06-48CF-BB58-E1F87A77FC59}"/>
              </a:ext>
            </a:extLst>
          </p:cNvPr>
          <p:cNvSpPr/>
          <p:nvPr/>
        </p:nvSpPr>
        <p:spPr>
          <a:xfrm>
            <a:off x="4089623" y="4967284"/>
            <a:ext cx="6096000" cy="9837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0850" indent="-450850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</a:p>
          <a:p>
            <a:pPr marL="736600" lvl="0" indent="-285750" defTabSz="685800" latinLnBrk="0">
              <a:lnSpc>
                <a:spcPct val="140000"/>
              </a:lnSpc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스크린 좌표에서의 객체 </a:t>
            </a:r>
            <a:r>
              <a:rPr lang="ko-KR" altLang="en-US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좌표값</a:t>
            </a:r>
            <a:endParaRPr lang="en-US" altLang="ko-KR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3" name="모서리가 둥근 직사각형 33">
            <a:extLst>
              <a:ext uri="{FF2B5EF4-FFF2-40B4-BE49-F238E27FC236}">
                <a16:creationId xmlns:a16="http://schemas.microsoft.com/office/drawing/2014/main" id="{F7E52524-28E1-4FAC-9370-3FC8EA4EF779}"/>
              </a:ext>
            </a:extLst>
          </p:cNvPr>
          <p:cNvSpPr/>
          <p:nvPr/>
        </p:nvSpPr>
        <p:spPr>
          <a:xfrm>
            <a:off x="2694812" y="3022379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저장 및 </a:t>
            </a:r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앱푸시알림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D0EA29-821F-4EA6-A2A2-B8DD609A00F9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C6268B-9184-40D6-962C-170ABB9E42EB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60E4FB-99C5-4CE1-85DD-5D6ECBB21308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A0E211-BA2A-478D-BE9E-941C101EDEDC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0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>
            <a:spLocks noGrp="1"/>
          </p:cNvSpPr>
          <p:nvPr>
            <p:ph type="title"/>
          </p:nvPr>
        </p:nvSpPr>
        <p:spPr>
          <a:xfrm>
            <a:off x="1894436" y="719997"/>
            <a:ext cx="9735128" cy="1192150"/>
          </a:xfrm>
        </p:spPr>
        <p:txBody>
          <a:bodyPr tIns="36000" bIns="72000">
            <a:normAutofit/>
          </a:bodyPr>
          <a:lstStyle/>
          <a:p>
            <a:r>
              <a:rPr lang="en-US" altLang="ko-KR" sz="6000" b="1" dirty="0">
                <a:solidFill>
                  <a:srgbClr val="34495E"/>
                </a:solidFill>
                <a:latin typeface="Ubuntu" panose="020B0504030602030204" pitchFamily="34" charset="0"/>
              </a:rPr>
              <a:t>Contents</a:t>
            </a:r>
            <a:endParaRPr lang="ko-KR" altLang="en-US" sz="4800" dirty="0">
              <a:solidFill>
                <a:srgbClr val="34495E"/>
              </a:solidFill>
              <a:latin typeface="Ubuntu" panose="020B0504030602030204" pitchFamily="34" charset="0"/>
            </a:endParaRPr>
          </a:p>
        </p:txBody>
      </p:sp>
      <p:sp>
        <p:nvSpPr>
          <p:cNvPr id="20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6434646" y="3531163"/>
            <a:ext cx="4511634" cy="540518"/>
            <a:chOff x="6553528" y="3470147"/>
            <a:chExt cx="4511634" cy="540518"/>
          </a:xfrm>
        </p:grpSpPr>
        <p:sp>
          <p:nvSpPr>
            <p:cNvPr id="39" name="직사각형 38"/>
            <p:cNvSpPr/>
            <p:nvPr/>
          </p:nvSpPr>
          <p:spPr>
            <a:xfrm>
              <a:off x="6553528" y="3470147"/>
              <a:ext cx="731634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 dirty="0">
                  <a:solidFill>
                    <a:srgbClr val="BDC3C7"/>
                  </a:solidFill>
                  <a:latin typeface="Ubuntu" panose="020B0504030602030204" pitchFamily="34" charset="0"/>
                </a:rPr>
                <a:t>0</a:t>
              </a:r>
              <a:r>
                <a:rPr lang="en-US" altLang="ko-KR" sz="4400" b="1" dirty="0">
                  <a:solidFill>
                    <a:srgbClr val="2C3E50"/>
                  </a:solidFill>
                  <a:latin typeface="Ubuntu" panose="020B0504030602030204" pitchFamily="34" charset="0"/>
                </a:rPr>
                <a:t>5</a:t>
              </a:r>
              <a:endParaRPr lang="ko-KR" altLang="en-US" sz="4400" b="1" dirty="0">
                <a:solidFill>
                  <a:srgbClr val="2C3E50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0" name="텍스트 개체 틀 2"/>
            <p:cNvSpPr txBox="1">
              <a:spLocks/>
            </p:cNvSpPr>
            <p:nvPr/>
          </p:nvSpPr>
          <p:spPr>
            <a:xfrm>
              <a:off x="7285162" y="3470665"/>
              <a:ext cx="3780000" cy="540000"/>
            </a:xfrm>
            <a:prstGeom prst="rect">
              <a:avLst/>
            </a:prstGeom>
          </p:spPr>
          <p:txBody>
            <a:bodyPr vert="horz" lIns="36000" tIns="0" rIns="36000" bIns="0" rtlCol="0" anchor="b" anchorCtr="0">
              <a:no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0">
                <a:lnSpc>
                  <a:spcPct val="100000"/>
                </a:lnSpc>
                <a:buNone/>
              </a:pPr>
              <a:r>
                <a:rPr lang="ko-KR" altLang="en-US" sz="2600" b="1" spc="-150" dirty="0">
                  <a:solidFill>
                    <a:srgbClr val="2C3E50"/>
                  </a:solidFill>
                  <a:latin typeface="+mn-ea"/>
                </a:rPr>
                <a:t>수행일정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04292" y="2004511"/>
            <a:ext cx="4511634" cy="545174"/>
            <a:chOff x="2004292" y="2069755"/>
            <a:chExt cx="4511634" cy="545174"/>
          </a:xfrm>
        </p:grpSpPr>
        <p:sp>
          <p:nvSpPr>
            <p:cNvPr id="4" name="직사각형 3"/>
            <p:cNvSpPr/>
            <p:nvPr/>
          </p:nvSpPr>
          <p:spPr>
            <a:xfrm>
              <a:off x="2004292" y="2074929"/>
              <a:ext cx="731634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>
                  <a:solidFill>
                    <a:srgbClr val="BDC3C7"/>
                  </a:solidFill>
                  <a:latin typeface="Ubuntu" panose="020B0504030602030204" pitchFamily="34" charset="0"/>
                </a:rPr>
                <a:t>0</a:t>
              </a:r>
              <a:r>
                <a:rPr lang="en-US" altLang="ko-KR" sz="4400" b="1">
                  <a:solidFill>
                    <a:srgbClr val="2C3E50"/>
                  </a:solidFill>
                  <a:latin typeface="Ubuntu" panose="020B0504030602030204" pitchFamily="34" charset="0"/>
                </a:rPr>
                <a:t>1</a:t>
              </a:r>
              <a:endParaRPr lang="ko-KR" altLang="en-US" sz="4400" b="1">
                <a:solidFill>
                  <a:srgbClr val="2C3E50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2" name="텍스트 개체 틀 2"/>
            <p:cNvSpPr txBox="1">
              <a:spLocks/>
            </p:cNvSpPr>
            <p:nvPr/>
          </p:nvSpPr>
          <p:spPr>
            <a:xfrm>
              <a:off x="2735926" y="2069755"/>
              <a:ext cx="3780000" cy="540000"/>
            </a:xfrm>
            <a:prstGeom prst="rect">
              <a:avLst/>
            </a:prstGeom>
          </p:spPr>
          <p:txBody>
            <a:bodyPr vert="horz" lIns="36000" tIns="0" rIns="36000" bIns="0" rtlCol="0" anchor="b" anchorCtr="0">
              <a:no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0">
                <a:lnSpc>
                  <a:spcPct val="100000"/>
                </a:lnSpc>
                <a:buFont typeface="맑은 고딕" panose="020B0503020000020004" pitchFamily="50" charset="-127"/>
                <a:buNone/>
              </a:pPr>
              <a:r>
                <a:rPr lang="ko-KR" altLang="en-US" sz="2600" b="1" spc="-150" dirty="0">
                  <a:solidFill>
                    <a:srgbClr val="2C3E50"/>
                  </a:solidFill>
                  <a:latin typeface="+mn-ea"/>
                </a:rPr>
                <a:t>종합 설계 개요</a:t>
              </a:r>
              <a:endParaRPr lang="ko-KR" altLang="en-US" sz="2600" b="1" dirty="0">
                <a:solidFill>
                  <a:srgbClr val="2C3E50"/>
                </a:solidFill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011566" y="3998970"/>
            <a:ext cx="4511634" cy="2155750"/>
            <a:chOff x="6515926" y="2079243"/>
            <a:chExt cx="4511634" cy="2155750"/>
          </a:xfrm>
        </p:grpSpPr>
        <p:grpSp>
          <p:nvGrpSpPr>
            <p:cNvPr id="53" name="그룹 52"/>
            <p:cNvGrpSpPr/>
            <p:nvPr/>
          </p:nvGrpSpPr>
          <p:grpSpPr>
            <a:xfrm>
              <a:off x="6515926" y="2079243"/>
              <a:ext cx="4511634" cy="545174"/>
              <a:chOff x="6553528" y="2069755"/>
              <a:chExt cx="4511634" cy="545174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553528" y="2074929"/>
                <a:ext cx="731634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4400" dirty="0">
                    <a:solidFill>
                      <a:srgbClr val="BDC3C7"/>
                    </a:solidFill>
                    <a:latin typeface="Ubuntu" panose="020B0504030602030204" pitchFamily="34" charset="0"/>
                  </a:rPr>
                  <a:t>0</a:t>
                </a:r>
                <a:r>
                  <a:rPr lang="en-US" altLang="ko-KR" sz="4400" b="1" dirty="0">
                    <a:solidFill>
                      <a:srgbClr val="2C3E50"/>
                    </a:solidFill>
                    <a:latin typeface="Ubuntu" panose="020B0504030602030204" pitchFamily="34" charset="0"/>
                  </a:rPr>
                  <a:t>3</a:t>
                </a:r>
                <a:endParaRPr lang="ko-KR" altLang="en-US" sz="4400" b="1" dirty="0">
                  <a:solidFill>
                    <a:srgbClr val="2C3E50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34" name="텍스트 개체 틀 2"/>
              <p:cNvSpPr txBox="1">
                <a:spLocks/>
              </p:cNvSpPr>
              <p:nvPr/>
            </p:nvSpPr>
            <p:spPr>
              <a:xfrm>
                <a:off x="7285162" y="2069755"/>
                <a:ext cx="3780000" cy="540000"/>
              </a:xfrm>
              <a:prstGeom prst="rect">
                <a:avLst/>
              </a:prstGeom>
            </p:spPr>
            <p:txBody>
              <a:bodyPr vert="horz" lIns="36000" tIns="0" rIns="36000" bIns="0" rtlCol="0" anchor="b" anchorCtr="0">
                <a:noAutofit/>
              </a:bodyPr>
              <a:lstStyle>
                <a:lvl1pPr marL="450850" indent="-450850" algn="l" defTabSz="914400" rtl="0" eaLnBrk="1" latinLnBrk="1" hangingPunct="1">
                  <a:lnSpc>
                    <a:spcPct val="140000"/>
                  </a:lnSpc>
                  <a:spcBef>
                    <a:spcPts val="600"/>
                  </a:spcBef>
                  <a:buClr>
                    <a:srgbClr val="2C3E50"/>
                  </a:buClr>
                  <a:buFont typeface="맑은 고딕" panose="020B0503020000020004" pitchFamily="50" charset="-127"/>
                  <a:buChar char="■"/>
                  <a:defRPr lang="en-US" altLang="ko-K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0">
                  <a:lnSpc>
                    <a:spcPct val="100000"/>
                  </a:lnSpc>
                  <a:buNone/>
                </a:pPr>
                <a:r>
                  <a:rPr lang="ko-KR" altLang="en-US" sz="2600" b="1" spc="-150" dirty="0" err="1">
                    <a:solidFill>
                      <a:srgbClr val="2C3E50"/>
                    </a:solidFill>
                    <a:latin typeface="+mn-ea"/>
                  </a:rPr>
                  <a:t>상세모듈</a:t>
                </a:r>
                <a:r>
                  <a:rPr lang="ko-KR" altLang="en-US" sz="2600" b="1" spc="-150" dirty="0">
                    <a:solidFill>
                      <a:srgbClr val="2C3E50"/>
                    </a:solidFill>
                    <a:latin typeface="+mn-ea"/>
                  </a:rPr>
                  <a:t> 설계</a:t>
                </a:r>
              </a:p>
            </p:txBody>
          </p:sp>
        </p:grpSp>
        <p:sp>
          <p:nvSpPr>
            <p:cNvPr id="60" name="텍스트 개체 틀 2"/>
            <p:cNvSpPr txBox="1">
              <a:spLocks/>
            </p:cNvSpPr>
            <p:nvPr/>
          </p:nvSpPr>
          <p:spPr>
            <a:xfrm>
              <a:off x="7247560" y="2687591"/>
              <a:ext cx="3780000" cy="1547402"/>
            </a:xfrm>
            <a:prstGeom prst="rect">
              <a:avLst/>
            </a:prstGeom>
          </p:spPr>
          <p:txBody>
            <a:bodyPr vert="horz" lIns="36000" tIns="36000" rIns="36000" bIns="36000" rtlCol="0" anchor="t" anchorCtr="0">
              <a:sp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42913" lvl="0" indent="-268288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Font typeface="Yoon 윤고딕 530_TT" panose="02090603020101020101" pitchFamily="18" charset="-127"/>
                <a:buChar char="-"/>
              </a:pPr>
              <a:r>
                <a:rPr lang="ko-KR" altLang="en-US" sz="1900" b="1" dirty="0">
                  <a:solidFill>
                    <a:srgbClr val="34495E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시선추적 모듈</a:t>
              </a:r>
              <a:endParaRPr lang="en-US" altLang="ko-KR" sz="1900" b="1" dirty="0">
                <a:solidFill>
                  <a:srgbClr val="34495E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marL="442913" lvl="0" indent="-268288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Font typeface="Yoon 윤고딕 530_TT" panose="02090603020101020101" pitchFamily="18" charset="-127"/>
                <a:buChar char="-"/>
              </a:pPr>
              <a:r>
                <a:rPr lang="ko-KR" altLang="en-US" sz="1900" b="1" dirty="0">
                  <a:solidFill>
                    <a:srgbClr val="34495E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객체인식 모듈</a:t>
              </a:r>
              <a:endParaRPr lang="en-US" altLang="ko-KR" sz="1900" b="1" dirty="0">
                <a:solidFill>
                  <a:srgbClr val="34495E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marL="442913" lvl="0" indent="-268288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Font typeface="Yoon 윤고딕 530_TT" panose="02090603020101020101" pitchFamily="18" charset="-127"/>
                <a:buChar char="-"/>
              </a:pPr>
              <a:r>
                <a:rPr lang="ko-KR" altLang="en-US" sz="1900" b="1" dirty="0">
                  <a:solidFill>
                    <a:srgbClr val="34495E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앱 모듈</a:t>
              </a:r>
              <a:endParaRPr lang="en-US" altLang="ko-KR" sz="1900" b="1" dirty="0">
                <a:solidFill>
                  <a:srgbClr val="34495E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marL="442913" lvl="0" indent="-268288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Font typeface="Yoon 윤고딕 530_TT" panose="02090603020101020101" pitchFamily="18" charset="-127"/>
                <a:buChar char="-"/>
              </a:pPr>
              <a:r>
                <a:rPr lang="en-US" altLang="ko-KR" sz="1900" b="1" dirty="0">
                  <a:solidFill>
                    <a:srgbClr val="34495E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H/W </a:t>
              </a:r>
              <a:r>
                <a:rPr lang="ko-KR" altLang="en-US" sz="1900" b="1" dirty="0">
                  <a:solidFill>
                    <a:srgbClr val="34495E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모듈</a:t>
              </a:r>
              <a:endParaRPr lang="en-US" altLang="ko-KR" sz="1900" b="1" dirty="0">
                <a:solidFill>
                  <a:srgbClr val="34495E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011566" y="3026082"/>
            <a:ext cx="4511634" cy="960514"/>
            <a:chOff x="2004292" y="4532036"/>
            <a:chExt cx="4511634" cy="960514"/>
          </a:xfrm>
        </p:grpSpPr>
        <p:grpSp>
          <p:nvGrpSpPr>
            <p:cNvPr id="49" name="그룹 48"/>
            <p:cNvGrpSpPr/>
            <p:nvPr/>
          </p:nvGrpSpPr>
          <p:grpSpPr>
            <a:xfrm>
              <a:off x="2004292" y="4532036"/>
              <a:ext cx="4511634" cy="545173"/>
              <a:chOff x="2004292" y="4162583"/>
              <a:chExt cx="4511634" cy="545173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04292" y="4167756"/>
                <a:ext cx="731634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4400" dirty="0">
                    <a:solidFill>
                      <a:srgbClr val="BDC3C7"/>
                    </a:solidFill>
                    <a:latin typeface="Ubuntu" panose="020B0504030602030204" pitchFamily="34" charset="0"/>
                  </a:rPr>
                  <a:t>0</a:t>
                </a:r>
                <a:r>
                  <a:rPr lang="en-US" altLang="ko-KR" sz="4400" b="1" dirty="0">
                    <a:solidFill>
                      <a:srgbClr val="2C3E50"/>
                    </a:solidFill>
                    <a:latin typeface="Ubuntu" panose="020B0504030602030204" pitchFamily="34" charset="0"/>
                  </a:rPr>
                  <a:t>2</a:t>
                </a:r>
                <a:endParaRPr lang="ko-KR" altLang="en-US" sz="4400" b="1" dirty="0">
                  <a:solidFill>
                    <a:srgbClr val="2C3E50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25" name="텍스트 개체 틀 2"/>
              <p:cNvSpPr txBox="1">
                <a:spLocks/>
              </p:cNvSpPr>
              <p:nvPr/>
            </p:nvSpPr>
            <p:spPr>
              <a:xfrm>
                <a:off x="2735926" y="4162583"/>
                <a:ext cx="3780000" cy="540000"/>
              </a:xfrm>
              <a:prstGeom prst="rect">
                <a:avLst/>
              </a:prstGeom>
            </p:spPr>
            <p:txBody>
              <a:bodyPr vert="horz" lIns="36000" tIns="0" rIns="36000" bIns="0" rtlCol="0" anchor="b" anchorCtr="0">
                <a:noAutofit/>
              </a:bodyPr>
              <a:lstStyle>
                <a:lvl1pPr marL="450850" indent="-450850" algn="l" defTabSz="914400" rtl="0" eaLnBrk="1" latinLnBrk="1" hangingPunct="1">
                  <a:lnSpc>
                    <a:spcPct val="140000"/>
                  </a:lnSpc>
                  <a:spcBef>
                    <a:spcPts val="600"/>
                  </a:spcBef>
                  <a:buClr>
                    <a:srgbClr val="2C3E50"/>
                  </a:buClr>
                  <a:buFont typeface="맑은 고딕" panose="020B0503020000020004" pitchFamily="50" charset="-127"/>
                  <a:buChar char="■"/>
                  <a:defRPr lang="en-US" altLang="ko-K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0">
                  <a:lnSpc>
                    <a:spcPct val="100000"/>
                  </a:lnSpc>
                  <a:buNone/>
                </a:pPr>
                <a:r>
                  <a:rPr lang="ko-KR" altLang="en-US" sz="2600" b="1" spc="-150" dirty="0">
                    <a:solidFill>
                      <a:srgbClr val="2C3E50"/>
                    </a:solidFill>
                    <a:latin typeface="+mn-ea"/>
                  </a:rPr>
                  <a:t>시스템 구성</a:t>
                </a:r>
              </a:p>
            </p:txBody>
          </p:sp>
        </p:grpSp>
        <p:sp>
          <p:nvSpPr>
            <p:cNvPr id="61" name="텍스트 개체 틀 2"/>
            <p:cNvSpPr txBox="1">
              <a:spLocks/>
            </p:cNvSpPr>
            <p:nvPr/>
          </p:nvSpPr>
          <p:spPr>
            <a:xfrm>
              <a:off x="2735926" y="5082382"/>
              <a:ext cx="3780000" cy="410168"/>
            </a:xfrm>
            <a:prstGeom prst="rect">
              <a:avLst/>
            </a:prstGeom>
          </p:spPr>
          <p:txBody>
            <a:bodyPr vert="horz" lIns="36000" tIns="36000" rIns="36000" bIns="36000" rtlCol="0" anchor="t" anchorCtr="0">
              <a:sp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0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None/>
              </a:pPr>
              <a:endParaRPr lang="en-US" altLang="ko-KR" sz="190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434646" y="2603272"/>
            <a:ext cx="4511634" cy="943196"/>
            <a:chOff x="6515926" y="3831185"/>
            <a:chExt cx="4511634" cy="943196"/>
          </a:xfrm>
        </p:grpSpPr>
        <p:grpSp>
          <p:nvGrpSpPr>
            <p:cNvPr id="54" name="그룹 53"/>
            <p:cNvGrpSpPr/>
            <p:nvPr/>
          </p:nvGrpSpPr>
          <p:grpSpPr>
            <a:xfrm>
              <a:off x="6515926" y="3831185"/>
              <a:ext cx="4511634" cy="545173"/>
              <a:chOff x="6553528" y="2772538"/>
              <a:chExt cx="4511634" cy="545173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553528" y="2772538"/>
                <a:ext cx="731634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4400" dirty="0">
                    <a:solidFill>
                      <a:srgbClr val="BDC3C7"/>
                    </a:solidFill>
                    <a:latin typeface="Ubuntu" panose="020B0504030602030204" pitchFamily="34" charset="0"/>
                  </a:rPr>
                  <a:t>0</a:t>
                </a:r>
                <a:r>
                  <a:rPr lang="en-US" altLang="ko-KR" sz="4400" b="1" dirty="0">
                    <a:solidFill>
                      <a:srgbClr val="2C3E50"/>
                    </a:solidFill>
                    <a:latin typeface="Ubuntu" panose="020B0504030602030204" pitchFamily="34" charset="0"/>
                  </a:rPr>
                  <a:t>4</a:t>
                </a:r>
              </a:p>
            </p:txBody>
          </p:sp>
          <p:sp>
            <p:nvSpPr>
              <p:cNvPr id="37" name="텍스트 개체 틀 2"/>
              <p:cNvSpPr txBox="1">
                <a:spLocks/>
              </p:cNvSpPr>
              <p:nvPr/>
            </p:nvSpPr>
            <p:spPr>
              <a:xfrm>
                <a:off x="7285162" y="2777711"/>
                <a:ext cx="3780000" cy="540000"/>
              </a:xfrm>
              <a:prstGeom prst="rect">
                <a:avLst/>
              </a:prstGeom>
            </p:spPr>
            <p:txBody>
              <a:bodyPr vert="horz" lIns="36000" tIns="0" rIns="36000" bIns="0" rtlCol="0" anchor="b" anchorCtr="0">
                <a:noAutofit/>
              </a:bodyPr>
              <a:lstStyle>
                <a:lvl1pPr marL="450850" indent="-450850" algn="l" defTabSz="914400" rtl="0" eaLnBrk="1" latinLnBrk="1" hangingPunct="1">
                  <a:lnSpc>
                    <a:spcPct val="140000"/>
                  </a:lnSpc>
                  <a:spcBef>
                    <a:spcPts val="600"/>
                  </a:spcBef>
                  <a:buClr>
                    <a:srgbClr val="2C3E50"/>
                  </a:buClr>
                  <a:buFont typeface="맑은 고딕" panose="020B0503020000020004" pitchFamily="50" charset="-127"/>
                  <a:buChar char="■"/>
                  <a:defRPr lang="en-US" altLang="ko-KR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0">
                  <a:lnSpc>
                    <a:spcPct val="100000"/>
                  </a:lnSpc>
                  <a:buNone/>
                </a:pPr>
                <a:r>
                  <a:rPr lang="ko-KR" altLang="en-US" sz="2600" b="1" spc="-150" dirty="0">
                    <a:solidFill>
                      <a:srgbClr val="2C3E50"/>
                    </a:solidFill>
                    <a:latin typeface="+mn-ea"/>
                  </a:rPr>
                  <a:t>개발환경</a:t>
                </a:r>
              </a:p>
            </p:txBody>
          </p:sp>
        </p:grpSp>
        <p:sp>
          <p:nvSpPr>
            <p:cNvPr id="62" name="텍스트 개체 틀 2"/>
            <p:cNvSpPr txBox="1">
              <a:spLocks/>
            </p:cNvSpPr>
            <p:nvPr/>
          </p:nvSpPr>
          <p:spPr>
            <a:xfrm>
              <a:off x="7247560" y="4364213"/>
              <a:ext cx="3780000" cy="410168"/>
            </a:xfrm>
            <a:prstGeom prst="rect">
              <a:avLst/>
            </a:prstGeom>
          </p:spPr>
          <p:txBody>
            <a:bodyPr vert="horz" lIns="36000" tIns="36000" rIns="36000" bIns="36000" rtlCol="0" anchor="t" anchorCtr="0">
              <a:sp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indent="0" defTabSz="685800" latinLnBrk="0">
                <a:lnSpc>
                  <a:spcPct val="130000"/>
                </a:lnSpc>
                <a:spcBef>
                  <a:spcPts val="0"/>
                </a:spcBef>
                <a:buClr>
                  <a:srgbClr val="7F8C8D"/>
                </a:buClr>
                <a:buNone/>
              </a:pPr>
              <a:endParaRPr lang="en-US" altLang="ko-KR" sz="190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434646" y="4470799"/>
            <a:ext cx="4511634" cy="540518"/>
            <a:chOff x="6553528" y="3470147"/>
            <a:chExt cx="4511634" cy="540518"/>
          </a:xfrm>
        </p:grpSpPr>
        <p:sp>
          <p:nvSpPr>
            <p:cNvPr id="41" name="직사각형 40"/>
            <p:cNvSpPr/>
            <p:nvPr/>
          </p:nvSpPr>
          <p:spPr>
            <a:xfrm>
              <a:off x="6553528" y="3470147"/>
              <a:ext cx="731634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 dirty="0">
                  <a:solidFill>
                    <a:srgbClr val="BDC3C7"/>
                  </a:solidFill>
                  <a:latin typeface="Ubuntu" panose="020B0504030602030204" pitchFamily="34" charset="0"/>
                </a:rPr>
                <a:t>0</a:t>
              </a:r>
              <a:r>
                <a:rPr lang="en-US" altLang="ko-KR" sz="4400" b="1" dirty="0">
                  <a:solidFill>
                    <a:srgbClr val="2C3E50"/>
                  </a:solidFill>
                  <a:latin typeface="Ubuntu" panose="020B0504030602030204" pitchFamily="34" charset="0"/>
                </a:rPr>
                <a:t>6</a:t>
              </a:r>
              <a:endParaRPr lang="ko-KR" altLang="en-US" sz="4400" b="1" dirty="0">
                <a:solidFill>
                  <a:srgbClr val="2C3E50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4" name="텍스트 개체 틀 2"/>
            <p:cNvSpPr txBox="1">
              <a:spLocks/>
            </p:cNvSpPr>
            <p:nvPr/>
          </p:nvSpPr>
          <p:spPr>
            <a:xfrm>
              <a:off x="7285162" y="3470665"/>
              <a:ext cx="3780000" cy="540000"/>
            </a:xfrm>
            <a:prstGeom prst="rect">
              <a:avLst/>
            </a:prstGeom>
          </p:spPr>
          <p:txBody>
            <a:bodyPr vert="horz" lIns="36000" tIns="0" rIns="36000" bIns="0" rtlCol="0" anchor="b" anchorCtr="0">
              <a:no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0">
                <a:lnSpc>
                  <a:spcPct val="100000"/>
                </a:lnSpc>
                <a:buNone/>
              </a:pPr>
              <a:r>
                <a:rPr lang="ko-KR" altLang="en-US" sz="2600" b="1" spc="-150" dirty="0">
                  <a:solidFill>
                    <a:srgbClr val="2C3E50"/>
                  </a:solidFill>
                  <a:latin typeface="+mn-ea"/>
                </a:rPr>
                <a:t>업무분담</a:t>
              </a:r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A7561-AB41-453F-990E-56E1C9A100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26E503-03F6-4435-A08E-58B3DCF7A13E}"/>
              </a:ext>
            </a:extLst>
          </p:cNvPr>
          <p:cNvGrpSpPr/>
          <p:nvPr/>
        </p:nvGrpSpPr>
        <p:grpSpPr>
          <a:xfrm>
            <a:off x="6454966" y="5381019"/>
            <a:ext cx="4511634" cy="540518"/>
            <a:chOff x="6553528" y="3470147"/>
            <a:chExt cx="4511634" cy="54051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2712788-B8D0-422B-9B91-5F51208828E6}"/>
                </a:ext>
              </a:extLst>
            </p:cNvPr>
            <p:cNvSpPr/>
            <p:nvPr/>
          </p:nvSpPr>
          <p:spPr>
            <a:xfrm>
              <a:off x="6553528" y="3470147"/>
              <a:ext cx="731634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 dirty="0">
                  <a:solidFill>
                    <a:srgbClr val="BDC3C7"/>
                  </a:solidFill>
                  <a:latin typeface="Ubuntu" panose="020B0504030602030204" pitchFamily="34" charset="0"/>
                </a:rPr>
                <a:t>0</a:t>
              </a:r>
              <a:r>
                <a:rPr lang="en-US" altLang="ko-KR" sz="4400" b="1" dirty="0">
                  <a:solidFill>
                    <a:srgbClr val="2C3E50"/>
                  </a:solidFill>
                  <a:latin typeface="Ubuntu" panose="020B0504030602030204" pitchFamily="34" charset="0"/>
                </a:rPr>
                <a:t>7</a:t>
              </a:r>
              <a:endParaRPr lang="ko-KR" altLang="en-US" sz="4400" b="1" dirty="0">
                <a:solidFill>
                  <a:srgbClr val="2C3E50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1" name="텍스트 개체 틀 2">
              <a:extLst>
                <a:ext uri="{FF2B5EF4-FFF2-40B4-BE49-F238E27FC236}">
                  <a16:creationId xmlns:a16="http://schemas.microsoft.com/office/drawing/2014/main" id="{1BBCB783-0A0E-436C-92E6-597943071FCC}"/>
                </a:ext>
              </a:extLst>
            </p:cNvPr>
            <p:cNvSpPr txBox="1">
              <a:spLocks/>
            </p:cNvSpPr>
            <p:nvPr/>
          </p:nvSpPr>
          <p:spPr>
            <a:xfrm>
              <a:off x="7285162" y="3470665"/>
              <a:ext cx="3780000" cy="540000"/>
            </a:xfrm>
            <a:prstGeom prst="rect">
              <a:avLst/>
            </a:prstGeom>
          </p:spPr>
          <p:txBody>
            <a:bodyPr vert="horz" lIns="36000" tIns="0" rIns="36000" bIns="0" rtlCol="0" anchor="b" anchorCtr="0">
              <a:noAutofit/>
            </a:bodyPr>
            <a:lstStyle>
              <a:lvl1pPr marL="450850" indent="-450850" algn="l" defTabSz="914400" rtl="0" eaLnBrk="1" latinLnBrk="1" hangingPunct="1">
                <a:lnSpc>
                  <a:spcPct val="140000"/>
                </a:lnSpc>
                <a:spcBef>
                  <a:spcPts val="600"/>
                </a:spcBef>
                <a:buClr>
                  <a:srgbClr val="2C3E50"/>
                </a:buClr>
                <a:buFont typeface="맑은 고딕" panose="020B0503020000020004" pitchFamily="50" charset="-127"/>
                <a:buChar char="■"/>
                <a:defRPr lang="en-US" altLang="ko-KR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0">
                <a:lnSpc>
                  <a:spcPct val="100000"/>
                </a:lnSpc>
                <a:buNone/>
              </a:pPr>
              <a:r>
                <a:rPr lang="ko-KR" altLang="en-US" sz="2600" b="1" spc="-150" dirty="0">
                  <a:solidFill>
                    <a:srgbClr val="2C3E50"/>
                  </a:solidFill>
                  <a:latin typeface="+mn-ea"/>
                </a:rPr>
                <a:t>향후 보완점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02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 설계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객체 인식 진행</a:t>
            </a:r>
            <a:endParaRPr lang="ko-KR" altLang="en-US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089623" y="2045073"/>
            <a:ext cx="7899177" cy="464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dirty="0">
                <a:latin typeface="Ubuntu" panose="020B0504030602030204" pitchFamily="34" charset="0"/>
              </a:rPr>
              <a:t>객체 이미지 좌표 값</a:t>
            </a:r>
            <a:endParaRPr lang="en-US" altLang="ko-KR" sz="18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학습된 모델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시선이 보고 있는 객체 인식 결과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획득한 객체의 라벨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이름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FireBase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전달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224" y="2049562"/>
            <a:ext cx="2391631" cy="1995618"/>
            <a:chOff x="1475224" y="2049562"/>
            <a:chExt cx="2391631" cy="1995618"/>
          </a:xfrm>
        </p:grpSpPr>
        <p:grpSp>
          <p:nvGrpSpPr>
            <p:cNvPr id="17" name="그룹 16"/>
            <p:cNvGrpSpPr/>
            <p:nvPr/>
          </p:nvGrpSpPr>
          <p:grpSpPr>
            <a:xfrm>
              <a:off x="1475224" y="2049562"/>
              <a:ext cx="2391631" cy="1995618"/>
              <a:chOff x="1610655" y="2748991"/>
              <a:chExt cx="2502466" cy="1995618"/>
            </a:xfrm>
          </p:grpSpPr>
          <p:sp>
            <p:nvSpPr>
              <p:cNvPr id="31" name="사각형: 둥근 위쪽 모서리 30"/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3"/>
              <p:cNvSpPr/>
              <p:nvPr/>
            </p:nvSpPr>
            <p:spPr>
              <a:xfrm>
                <a:off x="1610655" y="2748992"/>
                <a:ext cx="2502466" cy="1995617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객체인식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&amp; App</a:t>
                </a:r>
                <a:endPara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552586" y="2553076"/>
              <a:ext cx="2236906" cy="1370606"/>
              <a:chOff x="1543680" y="2567730"/>
              <a:chExt cx="2236906" cy="1370606"/>
            </a:xfrm>
          </p:grpSpPr>
          <p:sp>
            <p:nvSpPr>
              <p:cNvPr id="24" name="모서리가 둥근 직사각형 33"/>
              <p:cNvSpPr/>
              <p:nvPr/>
            </p:nvSpPr>
            <p:spPr>
              <a:xfrm>
                <a:off x="1543680" y="303703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가중치 학습</a:t>
                </a:r>
              </a:p>
            </p:txBody>
          </p:sp>
          <p:sp>
            <p:nvSpPr>
              <p:cNvPr id="25" name="모서리가 둥근 직사각형 33"/>
              <p:cNvSpPr/>
              <p:nvPr/>
            </p:nvSpPr>
            <p:spPr>
              <a:xfrm>
                <a:off x="2700586" y="2567730"/>
                <a:ext cx="108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객체 인식</a:t>
                </a:r>
              </a:p>
            </p:txBody>
          </p:sp>
          <p:sp>
            <p:nvSpPr>
              <p:cNvPr id="27" name="모서리가 둥근 직사각형 33"/>
              <p:cNvSpPr/>
              <p:nvPr/>
            </p:nvSpPr>
            <p:spPr>
              <a:xfrm>
                <a:off x="1543680" y="3506336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MMF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28" name="모서리가 둥근 직사각형 33">
                <a:extLst>
                  <a:ext uri="{FF2B5EF4-FFF2-40B4-BE49-F238E27FC236}">
                    <a16:creationId xmlns:a16="http://schemas.microsoft.com/office/drawing/2014/main" id="{B67F6643-D8BD-46BB-A5D2-ECCB6CA34F47}"/>
                  </a:ext>
                </a:extLst>
              </p:cNvPr>
              <p:cNvSpPr/>
              <p:nvPr/>
            </p:nvSpPr>
            <p:spPr>
              <a:xfrm>
                <a:off x="2685906" y="303703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데이터 저장 및 </a:t>
                </a:r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앱푸시알림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552586" y="5729008"/>
            <a:ext cx="22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Yolo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6" y="4494676"/>
            <a:ext cx="1880281" cy="1052690"/>
          </a:xfrm>
          <a:prstGeom prst="rect">
            <a:avLst/>
          </a:prstGeom>
        </p:spPr>
      </p:pic>
      <p:sp>
        <p:nvSpPr>
          <p:cNvPr id="20" name="모서리가 둥근 직사각형 33"/>
          <p:cNvSpPr/>
          <p:nvPr/>
        </p:nvSpPr>
        <p:spPr>
          <a:xfrm>
            <a:off x="1551900" y="2553076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38732" y="6385631"/>
            <a:ext cx="244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객체 인식 결과</a:t>
            </a:r>
          </a:p>
        </p:txBody>
      </p:sp>
      <p:pic>
        <p:nvPicPr>
          <p:cNvPr id="6" name="그림 5" descr="실내, 컴퓨터, 키보드, 테이블이(가) 표시된 사진&#10;&#10;자동 생성된 설명">
            <a:extLst>
              <a:ext uri="{FF2B5EF4-FFF2-40B4-BE49-F238E27FC236}">
                <a16:creationId xmlns:a16="http://schemas.microsoft.com/office/drawing/2014/main" id="{C332146A-8A00-434B-BC5B-74003214B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4118"/>
          <a:stretch/>
        </p:blipFill>
        <p:spPr>
          <a:xfrm>
            <a:off x="8880141" y="2695468"/>
            <a:ext cx="3161445" cy="362065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3CDCD2-8933-490F-986C-235303399ACC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6ADA48-4937-4F40-B745-548E173B29BA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93E2ED-4DAC-42F1-86E9-596BFCF69147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570EFE-452E-4FA6-9FFB-ACA54C1969A8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311900-BAEF-4725-84FB-30DFCCE42F2D}"/>
              </a:ext>
            </a:extLst>
          </p:cNvPr>
          <p:cNvGrpSpPr/>
          <p:nvPr/>
        </p:nvGrpSpPr>
        <p:grpSpPr>
          <a:xfrm>
            <a:off x="9677634" y="4353828"/>
            <a:ext cx="617014" cy="606239"/>
            <a:chOff x="4308739" y="4346174"/>
            <a:chExt cx="252000" cy="252000"/>
          </a:xfrm>
          <a:solidFill>
            <a:schemeClr val="accent2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91DEEF4-F1DE-48DA-AE7E-32F5BE553E74}"/>
                </a:ext>
              </a:extLst>
            </p:cNvPr>
            <p:cNvSpPr/>
            <p:nvPr/>
          </p:nvSpPr>
          <p:spPr>
            <a:xfrm>
              <a:off x="4373981" y="4411415"/>
              <a:ext cx="121516" cy="121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>
                <a:solidFill>
                  <a:srgbClr val="2C3E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2FF3C2F-F308-4BF2-AFC8-6EFEDBBEE622}"/>
                </a:ext>
              </a:extLst>
            </p:cNvPr>
            <p:cNvCxnSpPr/>
            <p:nvPr/>
          </p:nvCxnSpPr>
          <p:spPr>
            <a:xfrm flipV="1">
              <a:off x="4308739" y="4471437"/>
              <a:ext cx="252000" cy="1472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160BFED-868A-4B11-8019-D578DA90DEE9}"/>
                </a:ext>
              </a:extLst>
            </p:cNvPr>
            <p:cNvCxnSpPr/>
            <p:nvPr/>
          </p:nvCxnSpPr>
          <p:spPr>
            <a:xfrm rot="16200000" flipV="1">
              <a:off x="4308739" y="4471438"/>
              <a:ext cx="252000" cy="1472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27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49B4F-CE98-4C6D-B5CA-5E04C98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 err="1">
                <a:solidFill>
                  <a:srgbClr val="34495E"/>
                </a:solidFill>
                <a:latin typeface="Ubuntu" panose="020B0504030602030204" pitchFamily="34" charset="0"/>
              </a:rPr>
              <a:t>상세모듈</a:t>
            </a:r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 설계</a:t>
            </a:r>
            <a:r>
              <a:rPr lang="ko-KR" altLang="en-US" sz="54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앱</a:t>
            </a:r>
            <a:endParaRPr lang="ko-KR" altLang="en-US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663F3-915F-4E23-9187-5D81483E0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7E4DA7-BF9F-4419-B840-497841DC0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AE5141-7CCC-4AB2-B235-79D7C1CA1755}"/>
              </a:ext>
            </a:extLst>
          </p:cNvPr>
          <p:cNvGrpSpPr/>
          <p:nvPr/>
        </p:nvGrpSpPr>
        <p:grpSpPr>
          <a:xfrm>
            <a:off x="1475224" y="2049562"/>
            <a:ext cx="2391631" cy="1995618"/>
            <a:chOff x="1475224" y="2049562"/>
            <a:chExt cx="2391631" cy="19956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B3A64D-7BF6-492C-8A95-1CFD98971241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1995618"/>
              <a:chOff x="1610655" y="2748991"/>
              <a:chExt cx="2502466" cy="1995618"/>
            </a:xfrm>
          </p:grpSpPr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854AC426-AC62-4C27-9ED5-0E9430C92DC3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3">
                <a:extLst>
                  <a:ext uri="{FF2B5EF4-FFF2-40B4-BE49-F238E27FC236}">
                    <a16:creationId xmlns:a16="http://schemas.microsoft.com/office/drawing/2014/main" id="{F9DC58C0-6077-41AC-87C6-2231AA70D306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1995617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5636C-3086-4692-B99B-B793657AC032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객체인식 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&amp; App</a:t>
                </a:r>
                <a:endPara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78D33F-DF1F-47CF-94A9-21B6BC1A1B6B}"/>
                </a:ext>
              </a:extLst>
            </p:cNvPr>
            <p:cNvGrpSpPr/>
            <p:nvPr/>
          </p:nvGrpSpPr>
          <p:grpSpPr>
            <a:xfrm>
              <a:off x="1552586" y="3022379"/>
              <a:ext cx="2222226" cy="901303"/>
              <a:chOff x="1543680" y="3037033"/>
              <a:chExt cx="2222226" cy="901303"/>
            </a:xfrm>
          </p:grpSpPr>
          <p:sp>
            <p:nvSpPr>
              <p:cNvPr id="11" name="모서리가 둥근 직사각형 33">
                <a:extLst>
                  <a:ext uri="{FF2B5EF4-FFF2-40B4-BE49-F238E27FC236}">
                    <a16:creationId xmlns:a16="http://schemas.microsoft.com/office/drawing/2014/main" id="{6F6ECEDC-2891-4BFC-B0E0-28B0EE1688BF}"/>
                  </a:ext>
                </a:extLst>
              </p:cNvPr>
              <p:cNvSpPr/>
              <p:nvPr/>
            </p:nvSpPr>
            <p:spPr>
              <a:xfrm>
                <a:off x="1543680" y="3037033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가중치 학습</a:t>
                </a:r>
              </a:p>
            </p:txBody>
          </p:sp>
          <p:sp>
            <p:nvSpPr>
              <p:cNvPr id="13" name="모서리가 둥근 직사각형 33">
                <a:extLst>
                  <a:ext uri="{FF2B5EF4-FFF2-40B4-BE49-F238E27FC236}">
                    <a16:creationId xmlns:a16="http://schemas.microsoft.com/office/drawing/2014/main" id="{216E6E98-4AE4-4EEC-BF50-EAD660671C1A}"/>
                  </a:ext>
                </a:extLst>
              </p:cNvPr>
              <p:cNvSpPr/>
              <p:nvPr/>
            </p:nvSpPr>
            <p:spPr>
              <a:xfrm>
                <a:off x="1543680" y="3506336"/>
                <a:ext cx="1080000" cy="432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en-US" altLang="ko-KR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MMF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14" name="모서리가 둥근 직사각형 33">
                <a:extLst>
                  <a:ext uri="{FF2B5EF4-FFF2-40B4-BE49-F238E27FC236}">
                    <a16:creationId xmlns:a16="http://schemas.microsoft.com/office/drawing/2014/main" id="{372ADE19-00B1-4393-8659-78D2A863063B}"/>
                  </a:ext>
                </a:extLst>
              </p:cNvPr>
              <p:cNvSpPr/>
              <p:nvPr/>
            </p:nvSpPr>
            <p:spPr>
              <a:xfrm>
                <a:off x="2685906" y="3037033"/>
                <a:ext cx="1080000" cy="432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데이터 저장 및 </a:t>
                </a:r>
                <a:r>
                  <a:rPr lang="ko-KR" altLang="en-US" sz="1300" spc="-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앱푸시알림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19" name="모서리가 둥근 직사각형 33">
            <a:extLst>
              <a:ext uri="{FF2B5EF4-FFF2-40B4-BE49-F238E27FC236}">
                <a16:creationId xmlns:a16="http://schemas.microsoft.com/office/drawing/2014/main" id="{EF50480F-8DFF-4F52-A492-B51F9191E85B}"/>
              </a:ext>
            </a:extLst>
          </p:cNvPr>
          <p:cNvSpPr/>
          <p:nvPr/>
        </p:nvSpPr>
        <p:spPr>
          <a:xfrm>
            <a:off x="2708576" y="2547418"/>
            <a:ext cx="1080000" cy="432000"/>
          </a:xfrm>
          <a:prstGeom prst="rect">
            <a:avLst/>
          </a:prstGeom>
          <a:noFill/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 인식</a:t>
            </a:r>
          </a:p>
        </p:txBody>
      </p:sp>
      <p:sp>
        <p:nvSpPr>
          <p:cNvPr id="20" name="모서리가 둥근 직사각형 33">
            <a:extLst>
              <a:ext uri="{FF2B5EF4-FFF2-40B4-BE49-F238E27FC236}">
                <a16:creationId xmlns:a16="http://schemas.microsoft.com/office/drawing/2014/main" id="{BD590FAD-1B79-459B-8DD1-A2160345A76B}"/>
              </a:ext>
            </a:extLst>
          </p:cNvPr>
          <p:cNvSpPr/>
          <p:nvPr/>
        </p:nvSpPr>
        <p:spPr>
          <a:xfrm>
            <a:off x="1551900" y="2553076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Bounding Box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098" name="Picture 2" descr="Firebase">
            <a:extLst>
              <a:ext uri="{FF2B5EF4-FFF2-40B4-BE49-F238E27FC236}">
                <a16:creationId xmlns:a16="http://schemas.microsoft.com/office/drawing/2014/main" id="{340F4D4B-91B2-4417-953B-D218109C0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59" y="4156061"/>
            <a:ext cx="2749106" cy="129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94D782B-E6A4-44A5-9192-411DF2CED560}"/>
              </a:ext>
            </a:extLst>
          </p:cNvPr>
          <p:cNvSpPr txBox="1">
            <a:spLocks/>
          </p:cNvSpPr>
          <p:nvPr/>
        </p:nvSpPr>
        <p:spPr>
          <a:xfrm>
            <a:off x="4089623" y="2045073"/>
            <a:ext cx="7899177" cy="408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넘겨받은 객체에 대한 라벨 </a:t>
            </a:r>
            <a:endParaRPr lang="en-US" altLang="ko-KR" sz="1800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 err="1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파이어베이스에</a:t>
            </a:r>
            <a:r>
              <a:rPr lang="ko-KR" altLang="en-US" sz="1800" spc="-30" dirty="0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저장되어 있는 객체에 대한 정보 비교</a:t>
            </a:r>
            <a:endParaRPr lang="en-US" altLang="ko-KR" sz="1800" spc="-30" dirty="0">
              <a:solidFill>
                <a:prstClr val="black"/>
              </a:solidFill>
              <a:latin typeface="Ubuntu" panose="020B05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라벨이 </a:t>
            </a:r>
            <a:r>
              <a:rPr lang="ko-KR" altLang="en-US" sz="1800" spc="-30" dirty="0" err="1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파이어베이스에</a:t>
            </a:r>
            <a:r>
              <a:rPr lang="ko-KR" altLang="en-US" sz="1800" spc="-30" dirty="0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기록된 정보와 일치하면 </a:t>
            </a:r>
            <a:r>
              <a:rPr lang="ko-KR" altLang="en-US" sz="1800" spc="-30" dirty="0" err="1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푸시알림</a:t>
            </a:r>
            <a:r>
              <a:rPr lang="ko-KR" altLang="en-US" sz="1800" spc="-30" dirty="0">
                <a:solidFill>
                  <a:prstClr val="black"/>
                </a:solidFill>
                <a:latin typeface="Ubuntu" panose="020B05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전송</a:t>
            </a:r>
            <a:endParaRPr lang="en-US" altLang="ko-KR" sz="1800" spc="-30" dirty="0">
              <a:solidFill>
                <a:prstClr val="black"/>
              </a:solidFill>
              <a:latin typeface="Ubuntu" panose="020B05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사용자의 앱에 객체 정보 출력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4BB5DE-E030-4EFC-9EA2-DF207A255BE2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B83594-F24F-4E8C-854A-680A161A06BD}"/>
              </a:ext>
            </a:extLst>
          </p:cNvPr>
          <p:cNvSpPr/>
          <p:nvPr/>
        </p:nvSpPr>
        <p:spPr>
          <a:xfrm>
            <a:off x="-17279" y="4518345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2E4975-F0D4-43D4-A8B2-9DCB21DCFE3E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5C8E52-2E88-4061-B1E0-5F309FCE43AC}"/>
              </a:ext>
            </a:extLst>
          </p:cNvPr>
          <p:cNvSpPr/>
          <p:nvPr/>
        </p:nvSpPr>
        <p:spPr>
          <a:xfrm>
            <a:off x="-38026" y="414943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09C56-D38F-4DC0-8170-E7487BD8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2221" y="494896"/>
            <a:ext cx="28899540" cy="96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92971768" descr="EMB00003fb01905">
            <a:extLst>
              <a:ext uri="{FF2B5EF4-FFF2-40B4-BE49-F238E27FC236}">
                <a16:creationId xmlns:a16="http://schemas.microsoft.com/office/drawing/2014/main" id="{C6D94E82-200F-4415-B01E-C9280BEB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997" y="978821"/>
            <a:ext cx="2133600" cy="25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7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62F3B-9FDB-41CE-9AC3-AC95D695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시연 절차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FE737B-277F-4B45-8C5E-69516526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27" y="2720557"/>
            <a:ext cx="10559273" cy="36000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9FE5F8-C65A-431D-8582-DD255BBE33DE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1C52A990-4E23-4A99-A4CF-A63B3CA477DC}"/>
              </a:ext>
            </a:extLst>
          </p:cNvPr>
          <p:cNvSpPr txBox="1">
            <a:spLocks/>
          </p:cNvSpPr>
          <p:nvPr/>
        </p:nvSpPr>
        <p:spPr>
          <a:xfrm>
            <a:off x="-1" y="-2"/>
            <a:ext cx="2179781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졸업프로젝트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61803C3-B3BD-4E3F-BC71-9972835AFC28}"/>
              </a:ext>
            </a:extLst>
          </p:cNvPr>
          <p:cNvSpPr txBox="1">
            <a:spLocks/>
          </p:cNvSpPr>
          <p:nvPr/>
        </p:nvSpPr>
        <p:spPr>
          <a:xfrm>
            <a:off x="2179779" y="-2"/>
            <a:ext cx="8885383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prstClr val="white"/>
                </a:solidFill>
                <a:latin typeface="Ubuntu" panose="020B0504030602030204" pitchFamily="34" charset="0"/>
              </a:rPr>
              <a:t> 시선추적과 객체인식을 이용한 스마트 글래스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727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  <a:latin typeface="Ubuntu" panose="020B0504030602030204" pitchFamily="34" charset="0"/>
              </a:rPr>
              <a:t>개발환경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개발환경 및 언어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,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도구</a:t>
            </a:r>
          </a:p>
        </p:txBody>
      </p:sp>
      <p:sp>
        <p:nvSpPr>
          <p:cNvPr id="10" name="텍스트 개체 틀 15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b="1" dirty="0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96045" y="1899197"/>
            <a:ext cx="234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개발 언어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83851" y="3301832"/>
            <a:ext cx="234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개발 도구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705771" y="4889318"/>
            <a:ext cx="234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프레임워크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49278" y="2228381"/>
            <a:ext cx="234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시선 추적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5823" y="2837321"/>
            <a:ext cx="429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600" dirty="0"/>
              <a:t>적외선 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카메라 </a:t>
            </a:r>
            <a:r>
              <a:rPr lang="en-US" altLang="ko-KR" sz="1600" dirty="0"/>
              <a:t>+ </a:t>
            </a:r>
            <a:r>
              <a:rPr lang="ko-KR" altLang="en-US" sz="1600" dirty="0"/>
              <a:t>적외선 램프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9499" y="4240045"/>
            <a:ext cx="358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err="1"/>
              <a:t>로지텍</a:t>
            </a:r>
            <a:r>
              <a:rPr lang="ko-KR" altLang="en-US" sz="1600" dirty="0"/>
              <a:t> </a:t>
            </a:r>
            <a:r>
              <a:rPr lang="en-US" altLang="ko-KR" sz="1600" dirty="0"/>
              <a:t>C270 </a:t>
            </a:r>
            <a:r>
              <a:rPr lang="ko-KR" altLang="en-US" sz="1600" dirty="0" err="1"/>
              <a:t>웹캠</a:t>
            </a:r>
            <a:r>
              <a:rPr lang="ko-KR" altLang="en-US" sz="1600" dirty="0"/>
              <a:t> </a:t>
            </a:r>
            <a:r>
              <a:rPr lang="en-US" altLang="ko-KR" sz="1600" dirty="0"/>
              <a:t>Logitech C270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1041" y="5873062"/>
            <a:ext cx="129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Raspiberry</a:t>
            </a:r>
            <a:r>
              <a:rPr lang="en-US" altLang="ko-KR" sz="1600" dirty="0"/>
              <a:t> Zero W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5649276" y="3631016"/>
            <a:ext cx="234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객체 인식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649276" y="5145350"/>
            <a:ext cx="234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0">
              <a:lnSpc>
                <a:spcPct val="100000"/>
              </a:lnSpc>
              <a:buNone/>
            </a:pPr>
            <a:r>
              <a:rPr lang="ko-KR" altLang="en-US" sz="2800" b="1" spc="-150" dirty="0">
                <a:solidFill>
                  <a:srgbClr val="2C3E50"/>
                </a:solidFill>
                <a:latin typeface="+mn-ea"/>
              </a:rPr>
              <a:t>공통</a:t>
            </a:r>
          </a:p>
        </p:txBody>
      </p:sp>
      <p:sp>
        <p:nvSpPr>
          <p:cNvPr id="2" name="AutoShape 2" descr="C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266" y="2347162"/>
            <a:ext cx="515960" cy="9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 language logo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90" y="2369959"/>
            <a:ext cx="966143" cy="9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 language log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81" y="2403270"/>
            <a:ext cx="720720" cy="8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isual Studio logo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97" y="3840468"/>
            <a:ext cx="832746" cy="8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oid studio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631" y="3826864"/>
            <a:ext cx="861228" cy="8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44" y="5528116"/>
            <a:ext cx="775749" cy="9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yolo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34" y="5428086"/>
            <a:ext cx="1596446" cy="9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ë¡ì§í c270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52" y="4049318"/>
            <a:ext cx="2064524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ë¼ì¦ë² ë¦¬íì´ ì ë¡ w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79" y="5623596"/>
            <a:ext cx="1427617" cy="10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5841" y="5598010"/>
            <a:ext cx="1614996" cy="10616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64800" y="5784148"/>
            <a:ext cx="1552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WKR-12-CL </a:t>
            </a:r>
          </a:p>
          <a:p>
            <a:r>
              <a:rPr lang="ko-KR" altLang="en-US" sz="1600" dirty="0"/>
              <a:t>산업용 보안경</a:t>
            </a:r>
          </a:p>
          <a:p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5364480" y="2072640"/>
            <a:ext cx="0" cy="4666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0AC52A-DA1B-4919-9E3C-5753F04CDF9F}"/>
              </a:ext>
            </a:extLst>
          </p:cNvPr>
          <p:cNvGrpSpPr/>
          <p:nvPr/>
        </p:nvGrpSpPr>
        <p:grpSpPr>
          <a:xfrm>
            <a:off x="5971854" y="2742508"/>
            <a:ext cx="1359068" cy="798689"/>
            <a:chOff x="5971854" y="2742508"/>
            <a:chExt cx="1359068" cy="798689"/>
          </a:xfrm>
        </p:grpSpPr>
        <p:grpSp>
          <p:nvGrpSpPr>
            <p:cNvPr id="30" name="그룹 29"/>
            <p:cNvGrpSpPr/>
            <p:nvPr/>
          </p:nvGrpSpPr>
          <p:grpSpPr>
            <a:xfrm>
              <a:off x="6493613" y="2742508"/>
              <a:ext cx="837309" cy="591219"/>
              <a:chOff x="8594158" y="4738256"/>
              <a:chExt cx="1230006" cy="942109"/>
            </a:xfrm>
          </p:grpSpPr>
          <p:sp>
            <p:nvSpPr>
              <p:cNvPr id="31" name="사각형: 둥근 모서리 32"/>
              <p:cNvSpPr/>
              <p:nvPr/>
            </p:nvSpPr>
            <p:spPr>
              <a:xfrm>
                <a:off x="8594158" y="5369138"/>
                <a:ext cx="310710" cy="310710"/>
              </a:xfrm>
              <a:prstGeom prst="roundRect">
                <a:avLst>
                  <a:gd name="adj" fmla="val 43421"/>
                </a:avLst>
              </a:prstGeom>
              <a:solidFill>
                <a:srgbClr val="FD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8652180" y="5467414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4"/>
              <p:cNvSpPr/>
              <p:nvPr/>
            </p:nvSpPr>
            <p:spPr>
              <a:xfrm>
                <a:off x="8594158" y="4738256"/>
                <a:ext cx="310710" cy="310710"/>
              </a:xfrm>
              <a:prstGeom prst="roundRect">
                <a:avLst>
                  <a:gd name="adj" fmla="val 43421"/>
                </a:avLst>
              </a:prstGeom>
              <a:solidFill>
                <a:srgbClr val="FD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802255" y="4738256"/>
                <a:ext cx="553766" cy="942109"/>
              </a:xfrm>
              <a:prstGeom prst="rect">
                <a:avLst/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8"/>
              <p:cNvSpPr/>
              <p:nvPr/>
            </p:nvSpPr>
            <p:spPr>
              <a:xfrm>
                <a:off x="8882055" y="4738256"/>
                <a:ext cx="942109" cy="942109"/>
              </a:xfrm>
              <a:prstGeom prst="roundRect">
                <a:avLst>
                  <a:gd name="adj" fmla="val 50000"/>
                </a:avLst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968095" y="4813693"/>
                <a:ext cx="775853" cy="775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062003" y="4898365"/>
                <a:ext cx="606508" cy="60650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117422" y="4953784"/>
                <a:ext cx="495670" cy="49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652180" y="4836532"/>
                <a:ext cx="114160" cy="1141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971854" y="2742508"/>
              <a:ext cx="654714" cy="798689"/>
              <a:chOff x="2169924" y="4680020"/>
              <a:chExt cx="1002230" cy="1249727"/>
            </a:xfrm>
          </p:grpSpPr>
          <p:grpSp>
            <p:nvGrpSpPr>
              <p:cNvPr id="41" name="그룹 40"/>
              <p:cNvGrpSpPr/>
              <p:nvPr/>
            </p:nvGrpSpPr>
            <p:grpSpPr>
              <a:xfrm rot="16200000">
                <a:off x="2539599" y="5516598"/>
                <a:ext cx="262881" cy="563418"/>
                <a:chOff x="4932218" y="4950691"/>
                <a:chExt cx="1979434" cy="563418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4932218" y="4950691"/>
                  <a:ext cx="1979434" cy="5634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>
                  <a:off x="4947706" y="5024899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4947706" y="5125265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4947706" y="5225631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>
                  <a:off x="4947706" y="5325997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4947706" y="5426364"/>
                  <a:ext cx="1963946" cy="0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/>
              <p:cNvGrpSpPr/>
              <p:nvPr/>
            </p:nvGrpSpPr>
            <p:grpSpPr>
              <a:xfrm rot="16200000">
                <a:off x="2176483" y="4673461"/>
                <a:ext cx="989112" cy="1002230"/>
                <a:chOff x="7932312" y="2893249"/>
                <a:chExt cx="989112" cy="1002230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8807264" y="3628229"/>
                  <a:ext cx="114160" cy="1141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8807264" y="2997347"/>
                  <a:ext cx="114160" cy="1141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70" t="7522" r="39883" b="66450"/>
                <a:stretch/>
              </p:blipFill>
              <p:spPr>
                <a:xfrm rot="5400000">
                  <a:off x="7925341" y="2900220"/>
                  <a:ext cx="1002230" cy="98828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74" name="Picture 2" descr="Firebase">
            <a:extLst>
              <a:ext uri="{FF2B5EF4-FFF2-40B4-BE49-F238E27FC236}">
                <a16:creationId xmlns:a16="http://schemas.microsoft.com/office/drawing/2014/main" id="{211ABE5B-B85D-44BD-B5DB-53BE8F644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6" t="12464" r="68937" b="12264"/>
          <a:stretch/>
        </p:blipFill>
        <p:spPr bwMode="auto">
          <a:xfrm>
            <a:off x="4144048" y="3712642"/>
            <a:ext cx="1078038" cy="10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C7B8A3-885B-4E84-89E9-D1FAF6C12B20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002060"/>
                </a:solidFill>
              </a:rPr>
              <a:t>개발환경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9070CBA-8AF9-4A45-9D20-60A90E4950F5}"/>
              </a:ext>
            </a:extLst>
          </p:cNvPr>
          <p:cNvSpPr/>
          <p:nvPr/>
        </p:nvSpPr>
        <p:spPr>
          <a:xfrm>
            <a:off x="-3281" y="5176333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CFD8E-1B83-4211-A89F-7B8949784DC5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개발환경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438028-8510-48A3-B68B-7352E71FD331}"/>
              </a:ext>
            </a:extLst>
          </p:cNvPr>
          <p:cNvSpPr/>
          <p:nvPr/>
        </p:nvSpPr>
        <p:spPr>
          <a:xfrm>
            <a:off x="-34121" y="4847751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2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18205"/>
              </p:ext>
            </p:extLst>
          </p:nvPr>
        </p:nvGraphicFramePr>
        <p:xfrm>
          <a:off x="1894436" y="1912147"/>
          <a:ext cx="9911738" cy="5009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7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8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추진사항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</a:t>
                      </a:r>
                      <a:endParaRPr lang="en-US" altLang="ko-KR" sz="1600" b="1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수집</a:t>
                      </a:r>
                      <a:r>
                        <a:rPr lang="en-US" altLang="ko-KR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분석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정의 및 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명세화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시스템 설계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Eye </a:t>
                      </a:r>
                      <a:r>
                        <a:rPr 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tracking </a:t>
                      </a:r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객체 인식 설계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Eye tracking </a:t>
                      </a:r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객체 인식 구현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H/W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제작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55880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앱 구현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개별 시스템 테스트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S/W </a:t>
                      </a:r>
                      <a:r>
                        <a:rPr lang="ko-KR" altLang="en-US" sz="1600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7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최종 시연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44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>
                <a:solidFill>
                  <a:srgbClr val="34495E"/>
                </a:solidFill>
              </a:rPr>
              <a:t>수행일정</a:t>
            </a:r>
            <a:endParaRPr lang="ko-KR" altLang="en-US" sz="5400" b="1" dirty="0">
              <a:solidFill>
                <a:srgbClr val="34495E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82088-4D13-40D4-B5AC-2C0D9A83D0DB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002060"/>
                </a:solidFill>
              </a:rPr>
              <a:t>수행일정 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2D89CD-EB84-49A0-95E5-16EEB451AFD9}"/>
              </a:ext>
            </a:extLst>
          </p:cNvPr>
          <p:cNvSpPr/>
          <p:nvPr/>
        </p:nvSpPr>
        <p:spPr>
          <a:xfrm>
            <a:off x="-1" y="5932237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924346-7B84-4BEE-B48E-3A397B93CDF8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수행일정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933727-7377-464C-835E-621D621BCD99}"/>
              </a:ext>
            </a:extLst>
          </p:cNvPr>
          <p:cNvSpPr/>
          <p:nvPr/>
        </p:nvSpPr>
        <p:spPr>
          <a:xfrm>
            <a:off x="-10161" y="5531192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7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6D5E-D6DB-4C8A-8E33-33F3D0D7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보완점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51383B-93C0-41DA-94BD-6EE2BFA7153E}"/>
              </a:ext>
            </a:extLst>
          </p:cNvPr>
          <p:cNvSpPr txBox="1">
            <a:spLocks/>
          </p:cNvSpPr>
          <p:nvPr/>
        </p:nvSpPr>
        <p:spPr>
          <a:xfrm>
            <a:off x="1677872" y="1912147"/>
            <a:ext cx="10168255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0850" indent="-450850" algn="l" defTabSz="914400" rtl="0" eaLnBrk="1" latinLnBrk="1" hangingPunct="1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dirty="0">
                <a:latin typeface="Ubuntu" panose="020B0504030602030204" pitchFamily="34" charset="0"/>
              </a:rPr>
              <a:t>Eye Tracking</a:t>
            </a: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사람 마다 다른 눈 위치에 따른 동공인식 알고리즘 성능 보완 </a:t>
            </a:r>
            <a:r>
              <a:rPr lang="en-US" altLang="ko-KR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필요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H/W</a:t>
            </a: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안경 위치의 지속적인 움직임에 대한 </a:t>
            </a:r>
            <a:r>
              <a:rPr lang="ko-KR" altLang="en-US" sz="20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호모그래피</a:t>
            </a: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행렬 보정 필요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Ubuntu" panose="020B0504030602030204" pitchFamily="34" charset="0"/>
              </a:rPr>
              <a:t>객체인식</a:t>
            </a:r>
            <a:endParaRPr lang="en-US" dirty="0">
              <a:latin typeface="Ubuntu" panose="020B0504030602030204" pitchFamily="34" charset="0"/>
            </a:endParaRP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현재 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6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개의 클래스로 분류 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더 많은 양의 학습데이터와 더 많은 클래스로 분류 작업 필요</a:t>
            </a:r>
            <a:endParaRPr lang="en-US" altLang="ko-KR" sz="17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sz="17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dirty="0">
                <a:latin typeface="Ubuntu" panose="020B0504030602030204" pitchFamily="34" charset="0"/>
              </a:rPr>
              <a:t>H/W</a:t>
            </a:r>
            <a:endParaRPr lang="ko-KR" altLang="en-US" dirty="0">
              <a:latin typeface="Ubuntu" panose="020B0504030602030204" pitchFamily="34" charset="0"/>
            </a:endParaRPr>
          </a:p>
          <a:p>
            <a:pPr marL="73660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3D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모델 프린터를 이용하여 제작</a:t>
            </a:r>
            <a:endParaRPr lang="en-US" altLang="ko-KR" sz="17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688723D1-4A1D-4BC1-9CA2-1EE03AEC51B3}"/>
              </a:ext>
            </a:extLst>
          </p:cNvPr>
          <p:cNvSpPr txBox="1">
            <a:spLocks/>
          </p:cNvSpPr>
          <p:nvPr/>
        </p:nvSpPr>
        <p:spPr>
          <a:xfrm>
            <a:off x="2179779" y="-2"/>
            <a:ext cx="8885383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prstClr val="white"/>
                </a:solidFill>
                <a:latin typeface="Ubuntu" panose="020B0504030602030204" pitchFamily="34" charset="0"/>
              </a:rPr>
              <a:t> 시선추적과 객체인식을 이용한 스마트 글래스</a:t>
            </a:r>
            <a:endParaRPr lang="ko-KR" altLang="en-US" sz="200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0438B0A-659D-4828-B0C5-BCC931C04E7B}"/>
              </a:ext>
            </a:extLst>
          </p:cNvPr>
          <p:cNvSpPr txBox="1">
            <a:spLocks/>
          </p:cNvSpPr>
          <p:nvPr/>
        </p:nvSpPr>
        <p:spPr>
          <a:xfrm>
            <a:off x="-1" y="-2"/>
            <a:ext cx="2179781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D96317-BD13-422C-B75B-92F18B90E152}"/>
              </a:ext>
            </a:extLst>
          </p:cNvPr>
          <p:cNvSpPr/>
          <p:nvPr/>
        </p:nvSpPr>
        <p:spPr>
          <a:xfrm>
            <a:off x="-18940" y="187335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업무분담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3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76129"/>
              </p:ext>
            </p:extLst>
          </p:nvPr>
        </p:nvGraphicFramePr>
        <p:xfrm>
          <a:off x="1894437" y="2133600"/>
          <a:ext cx="973512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박성영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안드로이드 앱 제작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객체 인식 구현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</a:rPr>
                        <a:t>하드웨어 제작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김선민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아이트래킹</a:t>
                      </a:r>
                      <a:r>
                        <a:rPr lang="ko-KR" altLang="en-US" b="1" dirty="0"/>
                        <a:t> 알고리즘</a:t>
                      </a:r>
                      <a:r>
                        <a:rPr lang="en-US" altLang="ko-KR" b="1" dirty="0"/>
                        <a:t>, Open</a:t>
                      </a:r>
                      <a:r>
                        <a:rPr lang="en-US" altLang="ko-KR" b="1" baseline="0" dirty="0"/>
                        <a:t> cv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하드웨어 제작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이강호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안드로이드 앱 제작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객체 인식 구현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하드웨어 제작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김재훈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아이트래킹</a:t>
                      </a:r>
                      <a:r>
                        <a:rPr lang="ko-KR" altLang="en-US" b="1" dirty="0"/>
                        <a:t> 알고리즘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서버 구현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하드웨어 제작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>
                <a:solidFill>
                  <a:srgbClr val="34495E"/>
                </a:solidFill>
              </a:rPr>
              <a:t>업무분담</a:t>
            </a:r>
            <a:endParaRPr lang="ko-KR" altLang="en-US">
              <a:solidFill>
                <a:srgbClr val="34495E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b="1" dirty="0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DF239A-04CE-42BC-8B5D-B12DA622CF4F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r>
              <a:rPr lang="ko-KR" altLang="en-US" sz="1500" b="1" dirty="0">
                <a:solidFill>
                  <a:srgbClr val="002060"/>
                </a:solidFill>
              </a:rPr>
              <a:t>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수행일정</a:t>
            </a:r>
            <a:r>
              <a:rPr lang="ko-KR" altLang="en-US" sz="1500" b="1" dirty="0">
                <a:solidFill>
                  <a:srgbClr val="002060"/>
                </a:solidFill>
              </a:rPr>
              <a:t> 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업무분담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A477D3-FE62-415C-AC1C-4A77D1620D5E}"/>
              </a:ext>
            </a:extLst>
          </p:cNvPr>
          <p:cNvSpPr/>
          <p:nvPr/>
        </p:nvSpPr>
        <p:spPr>
          <a:xfrm>
            <a:off x="-29100" y="6574349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479A97-C58B-4D68-A30A-F3685269EC2F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002060"/>
                </a:solidFill>
              </a:rPr>
              <a:t>개발환경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C50C5E-C8C1-430A-9146-A26F4AA8D64D}"/>
              </a:ext>
            </a:extLst>
          </p:cNvPr>
          <p:cNvSpPr/>
          <p:nvPr/>
        </p:nvSpPr>
        <p:spPr>
          <a:xfrm>
            <a:off x="-3281" y="5176333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34DAA4-41FF-4E6D-B24D-3545158D11BB}"/>
              </a:ext>
            </a:extLst>
          </p:cNvPr>
          <p:cNvSpPr/>
          <p:nvPr/>
        </p:nvSpPr>
        <p:spPr>
          <a:xfrm>
            <a:off x="-18940" y="187335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업무분담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9015B8-BD3A-44EE-9536-E1F8C34CFBA8}"/>
              </a:ext>
            </a:extLst>
          </p:cNvPr>
          <p:cNvSpPr/>
          <p:nvPr/>
        </p:nvSpPr>
        <p:spPr>
          <a:xfrm>
            <a:off x="-17525" y="6271809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</a:rPr>
              <a:t>참고문헌</a:t>
            </a:r>
            <a:endParaRPr lang="ko-KR" altLang="en-US" dirty="0">
              <a:solidFill>
                <a:srgbClr val="34495E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b="1" dirty="0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DF239A-04CE-42BC-8B5D-B12DA622CF4F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r>
              <a:rPr lang="ko-KR" altLang="en-US" sz="1500" b="1" dirty="0">
                <a:solidFill>
                  <a:srgbClr val="002060"/>
                </a:solidFill>
              </a:rPr>
              <a:t>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수행일정</a:t>
            </a:r>
            <a:r>
              <a:rPr lang="ko-KR" altLang="en-US" sz="1500" b="1" dirty="0">
                <a:solidFill>
                  <a:srgbClr val="002060"/>
                </a:solidFill>
              </a:rPr>
              <a:t> 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업무분담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A477D3-FE62-415C-AC1C-4A77D1620D5E}"/>
              </a:ext>
            </a:extLst>
          </p:cNvPr>
          <p:cNvSpPr/>
          <p:nvPr/>
        </p:nvSpPr>
        <p:spPr>
          <a:xfrm>
            <a:off x="-29100" y="6574349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479A97-C58B-4D68-A30A-F3685269EC2F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002060"/>
                </a:solidFill>
              </a:rPr>
              <a:t>개발환경     </a:t>
            </a:r>
            <a:endParaRPr lang="en-US" altLang="ko-KR" sz="1500" b="1" dirty="0">
              <a:solidFill>
                <a:srgbClr val="002060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C50C5E-C8C1-430A-9146-A26F4AA8D64D}"/>
              </a:ext>
            </a:extLst>
          </p:cNvPr>
          <p:cNvSpPr/>
          <p:nvPr/>
        </p:nvSpPr>
        <p:spPr>
          <a:xfrm>
            <a:off x="-3281" y="5176333"/>
            <a:ext cx="120947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34DAA4-41FF-4E6D-B24D-3545158D11BB}"/>
              </a:ext>
            </a:extLst>
          </p:cNvPr>
          <p:cNvSpPr/>
          <p:nvPr/>
        </p:nvSpPr>
        <p:spPr>
          <a:xfrm>
            <a:off x="-18940" y="187335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업무분담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9015B8-BD3A-44EE-9536-E1F8C34CFBA8}"/>
              </a:ext>
            </a:extLst>
          </p:cNvPr>
          <p:cNvSpPr/>
          <p:nvPr/>
        </p:nvSpPr>
        <p:spPr>
          <a:xfrm>
            <a:off x="-17525" y="6271809"/>
            <a:ext cx="118632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3FAEA1B6-2008-4307-BDF9-3F6DBE4CA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394" y="2109241"/>
            <a:ext cx="10168255" cy="236650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2000" dirty="0">
                <a:latin typeface="Ubuntu" panose="020B0504030602030204" pitchFamily="34" charset="0"/>
              </a:rPr>
              <a:t>Eye Tracking</a:t>
            </a:r>
          </a:p>
          <a:p>
            <a:pPr marL="736600" lvl="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Li, D., &amp; Parkhurst, D. J. (2005). Starburst: A robust algorithm for video-based eye tracking. </a:t>
            </a:r>
            <a:b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7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Elselvier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Science, 6.</a:t>
            </a:r>
          </a:p>
          <a:p>
            <a:pPr marL="736600" lvl="0" indent="-285750" defTabSz="685800" latinLnBrk="0">
              <a:lnSpc>
                <a:spcPct val="130000"/>
              </a:lnSpc>
              <a:spcBef>
                <a:spcPts val="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조태훈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&amp;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강현민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(2014).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수정 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Starburst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알고리즘과 </a:t>
            </a:r>
            <a:r>
              <a:rPr lang="en-US" altLang="ko-KR" sz="17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Homography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Normalization 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이용한 시선추적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7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한국정보통신학회논문지</a:t>
            </a:r>
            <a:r>
              <a:rPr lang="ko-KR" altLang="en-US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(J. Korea Inst. Inf. </a:t>
            </a:r>
            <a:r>
              <a:rPr lang="en-US" altLang="ko-KR" sz="17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Commun</a:t>
            </a:r>
            <a:r>
              <a:rPr lang="en-US" altLang="ko-KR" sz="17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Eng.) Vol, 18(5), 1162-1170.</a:t>
            </a:r>
          </a:p>
        </p:txBody>
      </p:sp>
    </p:spTree>
    <p:extLst>
      <p:ext uri="{BB962C8B-B14F-4D97-AF65-F5344CB8AC3E}">
        <p14:creationId xmlns:p14="http://schemas.microsoft.com/office/powerpoint/2010/main" val="364806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4294967295"/>
          </p:nvPr>
        </p:nvSpPr>
        <p:spPr>
          <a:xfrm>
            <a:off x="0" y="2113014"/>
            <a:ext cx="12192000" cy="264491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7200" b="1">
                <a:solidFill>
                  <a:srgbClr val="2980B9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Thanks</a:t>
            </a:r>
            <a:r>
              <a:rPr lang="ko-KR" altLang="en-US" sz="7200">
                <a:solidFill>
                  <a:srgbClr val="0A487F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sz="600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for</a:t>
            </a:r>
            <a:r>
              <a:rPr lang="ko-KR" altLang="en-US" sz="6000">
                <a:solidFill>
                  <a:srgbClr val="7F8C8D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  </a:t>
            </a:r>
            <a:r>
              <a:rPr lang="en-US" altLang="ko-KR" sz="7200">
                <a:solidFill>
                  <a:srgbClr val="2C3E50"/>
                </a:solidFill>
                <a:latin typeface="Ubuntu" panose="020B0504030602030204" pitchFamily="34" charset="0"/>
                <a:ea typeface="나눔바른고딕" panose="020B0603020101020101" pitchFamily="50" charset="-127"/>
              </a:rPr>
              <a:t>Watching!</a:t>
            </a:r>
            <a:endParaRPr lang="en-US" altLang="ko-KR" sz="7200" dirty="0">
              <a:solidFill>
                <a:srgbClr val="2C3E50"/>
              </a:solidFill>
              <a:latin typeface="Ubuntu" panose="020B0504030602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b="1" dirty="0">
                <a:solidFill>
                  <a:prstClr val="white"/>
                </a:solidFill>
              </a:rPr>
              <a:t>졸업프로젝트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62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내용 개체 틀 2"/>
          <p:cNvSpPr txBox="1">
            <a:spLocks/>
          </p:cNvSpPr>
          <p:nvPr/>
        </p:nvSpPr>
        <p:spPr>
          <a:xfrm>
            <a:off x="1894436" y="2045073"/>
            <a:ext cx="101036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시선추적</a:t>
            </a:r>
            <a:r>
              <a:rPr lang="en-US" altLang="ko-KR" dirty="0">
                <a:latin typeface="Ubuntu" panose="020B0504030602030204" pitchFamily="34" charset="0"/>
              </a:rPr>
              <a:t>(Eye Tracking)</a:t>
            </a:r>
            <a:r>
              <a:rPr lang="ko-KR" altLang="en-US" dirty="0">
                <a:latin typeface="Ubuntu" panose="020B0504030602030204" pitchFamily="34" charset="0"/>
              </a:rPr>
              <a:t>은 사용자의 시선을 추적하는 기술로서 </a:t>
            </a:r>
            <a:br>
              <a:rPr lang="en-US" altLang="ko-KR" dirty="0">
                <a:latin typeface="Ubuntu" panose="020B0504030602030204" pitchFamily="34" charset="0"/>
              </a:rPr>
            </a:br>
            <a:r>
              <a:rPr lang="ko-KR" altLang="en-US" dirty="0">
                <a:latin typeface="Ubuntu" panose="020B0504030602030204" pitchFamily="34" charset="0"/>
              </a:rPr>
              <a:t>마케팅 </a:t>
            </a:r>
            <a:r>
              <a:rPr lang="ko-KR" altLang="en-US" dirty="0" err="1">
                <a:latin typeface="Ubuntu" panose="020B0504030602030204" pitchFamily="34" charset="0"/>
              </a:rPr>
              <a:t>연구뿐</a:t>
            </a:r>
            <a:r>
              <a:rPr lang="ko-KR" altLang="en-US" dirty="0">
                <a:latin typeface="Ubuntu" panose="020B0504030602030204" pitchFamily="34" charset="0"/>
              </a:rPr>
              <a:t> 아니라 </a:t>
            </a:r>
            <a:r>
              <a:rPr lang="en-US" altLang="ko-KR" dirty="0">
                <a:latin typeface="Ubuntu" panose="020B0504030602030204" pitchFamily="34" charset="0"/>
              </a:rPr>
              <a:t>HCI(Human Computer Interaction), VR</a:t>
            </a:r>
            <a:r>
              <a:rPr lang="ko-KR" altLang="en-US" dirty="0">
                <a:latin typeface="Ubuntu" panose="020B0504030602030204" pitchFamily="34" charset="0"/>
              </a:rPr>
              <a:t> 등 폭넓은 분야에서 높은 활용 가치를 보유하고 있다</a:t>
            </a:r>
            <a:r>
              <a:rPr lang="en-US" altLang="ko-KR" dirty="0">
                <a:latin typeface="Ubuntu" panose="020B0504030602030204" pitchFamily="34" charset="0"/>
              </a:rPr>
              <a:t>.</a:t>
            </a:r>
            <a:endParaRPr lang="en-US" altLang="ko-KR" b="1" dirty="0">
              <a:solidFill>
                <a:srgbClr val="2980B9"/>
              </a:solidFill>
              <a:latin typeface="Ubuntu" panose="020B0504030602030204" pitchFamily="34" charset="0"/>
            </a:endParaRPr>
          </a:p>
        </p:txBody>
      </p:sp>
      <p:sp>
        <p:nvSpPr>
          <p:cNvPr id="10" name="제목 5"/>
          <p:cNvSpPr>
            <a:spLocks noGrp="1"/>
          </p:cNvSpPr>
          <p:nvPr>
            <p:ph type="title"/>
          </p:nvPr>
        </p:nvSpPr>
        <p:spPr>
          <a:xfrm>
            <a:off x="1894436" y="719997"/>
            <a:ext cx="9735128" cy="1192150"/>
          </a:xfrm>
        </p:spPr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</a:rPr>
              <a:t>종합 설계 개요</a:t>
            </a:r>
            <a:r>
              <a:rPr lang="ko-KR" altLang="en-US" sz="3200" dirty="0">
                <a:solidFill>
                  <a:srgbClr val="34495E"/>
                </a:solidFill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개발배경</a:t>
            </a:r>
            <a:endParaRPr lang="ko-KR" altLang="en-US" sz="4000" dirty="0">
              <a:solidFill>
                <a:srgbClr val="34495E"/>
              </a:solidFill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/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41962F-DF4A-473E-910E-0F3CC6E34BF7}"/>
              </a:ext>
            </a:extLst>
          </p:cNvPr>
          <p:cNvGrpSpPr/>
          <p:nvPr/>
        </p:nvGrpSpPr>
        <p:grpSpPr>
          <a:xfrm>
            <a:off x="2448069" y="3723693"/>
            <a:ext cx="8936124" cy="3001381"/>
            <a:chOff x="2448069" y="3723693"/>
            <a:chExt cx="8936124" cy="3001381"/>
          </a:xfrm>
        </p:grpSpPr>
        <p:sp>
          <p:nvSpPr>
            <p:cNvPr id="15" name="직사각형 14"/>
            <p:cNvSpPr/>
            <p:nvPr/>
          </p:nvSpPr>
          <p:spPr>
            <a:xfrm>
              <a:off x="2448069" y="3723693"/>
              <a:ext cx="2892892" cy="388288"/>
            </a:xfrm>
            <a:prstGeom prst="rect">
              <a:avLst/>
            </a:prstGeom>
            <a:solidFill>
              <a:srgbClr val="ECF0F1"/>
            </a:solidFill>
            <a:ln w="12700">
              <a:solidFill>
                <a:srgbClr val="EC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시선데이터의 시각화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263"/>
            <a:stretch/>
          </p:blipFill>
          <p:spPr>
            <a:xfrm>
              <a:off x="2448069" y="4226435"/>
              <a:ext cx="2892892" cy="2498638"/>
            </a:xfrm>
            <a:prstGeom prst="rect">
              <a:avLst/>
            </a:prstGeom>
            <a:ln w="12700">
              <a:solidFill>
                <a:srgbClr val="7F8C8D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8491301" y="3723693"/>
              <a:ext cx="2892892" cy="388288"/>
            </a:xfrm>
            <a:prstGeom prst="rect">
              <a:avLst/>
            </a:prstGeom>
            <a:solidFill>
              <a:srgbClr val="ECF0F1"/>
            </a:solidFill>
            <a:ln w="12700">
              <a:solidFill>
                <a:srgbClr val="EC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시선으로 조준하는 </a:t>
              </a:r>
              <a:r>
                <a:rPr lang="en-US" altLang="ko-KR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VR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16709" r="17255" b="770"/>
            <a:stretch/>
          </p:blipFill>
          <p:spPr>
            <a:xfrm>
              <a:off x="8491301" y="4226435"/>
              <a:ext cx="2892892" cy="2498638"/>
            </a:xfrm>
            <a:prstGeom prst="rect">
              <a:avLst/>
            </a:prstGeom>
            <a:ln w="12700">
              <a:solidFill>
                <a:srgbClr val="7F8C8D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5469685" y="3723693"/>
              <a:ext cx="2892892" cy="388288"/>
            </a:xfrm>
            <a:prstGeom prst="rect">
              <a:avLst/>
            </a:prstGeom>
            <a:solidFill>
              <a:srgbClr val="ECF0F1"/>
            </a:solidFill>
            <a:ln w="12700">
              <a:solidFill>
                <a:srgbClr val="ECF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장애인들의 기기제어 수단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5536" r="16293"/>
            <a:stretch/>
          </p:blipFill>
          <p:spPr>
            <a:xfrm>
              <a:off x="5469685" y="4226436"/>
              <a:ext cx="2892892" cy="2498638"/>
            </a:xfrm>
            <a:prstGeom prst="rect">
              <a:avLst/>
            </a:prstGeom>
            <a:ln w="12700">
              <a:solidFill>
                <a:srgbClr val="7F8C8D"/>
              </a:solidFill>
            </a:ln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E3A7F8-1D6C-4AC4-AB5C-E62BB0F93B07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DF6DD-1CF1-49BC-84E1-556DF4642C95}"/>
              </a:ext>
            </a:extLst>
          </p:cNvPr>
          <p:cNvSpPr/>
          <p:nvPr/>
        </p:nvSpPr>
        <p:spPr>
          <a:xfrm>
            <a:off x="-29100" y="278769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5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0451C-6D27-4CD9-8A21-09E74F65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</a:rPr>
              <a:t>종합 설계 개요</a:t>
            </a:r>
            <a:r>
              <a:rPr lang="ko-KR" altLang="en-US" sz="5400" dirty="0">
                <a:solidFill>
                  <a:srgbClr val="34495E"/>
                </a:solidFill>
              </a:rPr>
              <a:t> </a:t>
            </a:r>
            <a:r>
              <a:rPr lang="en-US" altLang="ko-KR" sz="2400" dirty="0">
                <a:solidFill>
                  <a:srgbClr val="34495E"/>
                </a:solidFill>
                <a:latin typeface="Ubuntu" panose="020B0504030602030204" pitchFamily="34" charset="0"/>
              </a:rPr>
              <a:t>: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개발배경</a:t>
            </a:r>
            <a:endParaRPr lang="ko-KR" altLang="en-US" sz="3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019E17-E96F-4308-B659-1E8F99070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3975" y="1820483"/>
            <a:ext cx="9735589" cy="4680000"/>
          </a:xfrm>
        </p:spPr>
        <p:txBody>
          <a:bodyPr/>
          <a:lstStyle/>
          <a:p>
            <a:r>
              <a:rPr lang="ko-KR" altLang="en-US" dirty="0"/>
              <a:t>객체인식</a:t>
            </a:r>
            <a:r>
              <a:rPr lang="en-US" altLang="ko-KR" dirty="0"/>
              <a:t>(Object Recognition)</a:t>
            </a:r>
            <a:r>
              <a:rPr lang="ko-KR" altLang="en-US" dirty="0"/>
              <a:t>은 이미지 또는 비디오 상의 객체를 식별하는 컴퓨터 비전 기술로 </a:t>
            </a:r>
            <a:r>
              <a:rPr lang="ko-KR" altLang="en-US" dirty="0" err="1"/>
              <a:t>딥러닝과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통해 산출되는 핵심 기술로 의료 및 각종 산업 검사</a:t>
            </a:r>
            <a:r>
              <a:rPr lang="en-US" altLang="ko-KR" dirty="0"/>
              <a:t>, </a:t>
            </a:r>
            <a:r>
              <a:rPr lang="ko-KR" altLang="en-US" dirty="0"/>
              <a:t>로봇 비전 등 다양한 분야에서 활용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88F24-63BF-41C2-A7C5-6AC9287101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DB8D70-2E1D-4A79-A48E-A736B7FBEB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pic>
        <p:nvPicPr>
          <p:cNvPr id="1026" name="Picture 2" descr="ë¡ë´ ë¹ì  ê°ì²´ì¸ìì ëí ì´ë¯¸ì§ ê²ìê²°ê³¼">
            <a:extLst>
              <a:ext uri="{FF2B5EF4-FFF2-40B4-BE49-F238E27FC236}">
                <a16:creationId xmlns:a16="http://schemas.microsoft.com/office/drawing/2014/main" id="{1A567D4D-715A-4405-80E5-11FDF005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397" y="4105095"/>
            <a:ext cx="3406830" cy="25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¡ë´ ë¹ì  ê°ì²´ì¸ìì ëí ì´ë¯¸ì§ ê²ìê²°ê³¼">
            <a:extLst>
              <a:ext uri="{FF2B5EF4-FFF2-40B4-BE49-F238E27FC236}">
                <a16:creationId xmlns:a16="http://schemas.microsoft.com/office/drawing/2014/main" id="{F92AC363-0581-4B6F-A9BA-332925AF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66" y="3814341"/>
            <a:ext cx="3784931" cy="31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¡ë´ ë¹ì  ê°ì²´ì¸ìì ëí ì´ë¯¸ì§ ê²ìê²°ê³¼">
            <a:extLst>
              <a:ext uri="{FF2B5EF4-FFF2-40B4-BE49-F238E27FC236}">
                <a16:creationId xmlns:a16="http://schemas.microsoft.com/office/drawing/2014/main" id="{AC31E6C4-F090-4148-86BD-7BFE5FC6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13" y="4105095"/>
            <a:ext cx="3074242" cy="25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B8464C-F90B-4ACD-BE16-4570C712CB8B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354213-FB2B-4311-85D6-BCD08804746A}"/>
              </a:ext>
            </a:extLst>
          </p:cNvPr>
          <p:cNvSpPr/>
          <p:nvPr/>
        </p:nvSpPr>
        <p:spPr>
          <a:xfrm>
            <a:off x="-29100" y="278769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14CC6-EF86-4466-AB49-5C4085EE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>
                <a:solidFill>
                  <a:schemeClr val="accent5">
                    <a:lumMod val="50000"/>
                  </a:schemeClr>
                </a:solidFill>
              </a:rPr>
              <a:t>종합설계 개요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: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</a:rPr>
              <a:t>기존제품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60F6B-0E13-4506-B385-F289B62E8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F86529-12E7-4AE9-B231-8A1A3D1F8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18BAA6E-3515-4377-85AE-9A8128594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시선추적과 객체인식을 이용한 스마트 </a:t>
            </a:r>
            <a:r>
              <a:rPr lang="ko-KR" altLang="en-US" sz="2000" dirty="0" err="1"/>
              <a:t>글래스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C90A3-B496-4A90-A8F6-6F9A78E471C3}"/>
              </a:ext>
            </a:extLst>
          </p:cNvPr>
          <p:cNvSpPr txBox="1"/>
          <p:nvPr/>
        </p:nvSpPr>
        <p:spPr>
          <a:xfrm>
            <a:off x="2977250" y="1723491"/>
            <a:ext cx="26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Tobii</a:t>
            </a:r>
            <a:r>
              <a:rPr lang="ko-KR" altLang="en-US" dirty="0"/>
              <a:t> 사의  시선추적기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91EC4E5F-3567-4641-AA07-D8F30913B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9504" r="10379" b="21527"/>
          <a:stretch/>
        </p:blipFill>
        <p:spPr bwMode="auto">
          <a:xfrm>
            <a:off x="1777936" y="2174004"/>
            <a:ext cx="5263217" cy="38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[ëª¨ëì ë°ê²¬ì ] ê°¤ë­ì S9 ë¹ì¤ë¹ ë¹ì  ì´ëê¹ì§ ì¨ë´¤ë?!">
            <a:extLst>
              <a:ext uri="{FF2B5EF4-FFF2-40B4-BE49-F238E27FC236}">
                <a16:creationId xmlns:a16="http://schemas.microsoft.com/office/drawing/2014/main" id="{2808D64E-14DC-4D56-A73E-4CD459B0B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-783" r="25105" b="783"/>
          <a:stretch/>
        </p:blipFill>
        <p:spPr bwMode="auto">
          <a:xfrm>
            <a:off x="8122939" y="2174003"/>
            <a:ext cx="2662248" cy="383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C2EE7-CD25-4E74-8966-1B5788742456}"/>
              </a:ext>
            </a:extLst>
          </p:cNvPr>
          <p:cNvSpPr txBox="1"/>
          <p:nvPr/>
        </p:nvSpPr>
        <p:spPr>
          <a:xfrm>
            <a:off x="2196621" y="6039415"/>
            <a:ext cx="442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Ubuntu" panose="020B0600000101010101" charset="0"/>
              </a:rPr>
              <a:t>- </a:t>
            </a:r>
            <a:r>
              <a:rPr lang="ko-KR" altLang="en-US" dirty="0">
                <a:latin typeface="Ubuntu" panose="020B0600000101010101" charset="0"/>
              </a:rPr>
              <a:t>모니터 밑에 장착해서 사용자가 화면 내에서 어디를 보고 있는지 시선 추적 가능</a:t>
            </a:r>
            <a:endParaRPr lang="en-US" altLang="ko-KR" dirty="0">
              <a:latin typeface="Ubuntu" panose="020B0600000101010101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A5971E-8B4B-4273-9415-D6A08E288EA3}"/>
              </a:ext>
            </a:extLst>
          </p:cNvPr>
          <p:cNvSpPr txBox="1"/>
          <p:nvPr/>
        </p:nvSpPr>
        <p:spPr>
          <a:xfrm>
            <a:off x="7571961" y="6047830"/>
            <a:ext cx="376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Ubuntu" panose="020B0600000101010101" charset="0"/>
              </a:rPr>
              <a:t>사물을 인식하여 해당 사물의 정보를 알려줄 수 있는 인공지능 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CB60CC-6540-4BF1-A172-3DE04FBD1DD0}"/>
              </a:ext>
            </a:extLst>
          </p:cNvPr>
          <p:cNvSpPr txBox="1"/>
          <p:nvPr/>
        </p:nvSpPr>
        <p:spPr>
          <a:xfrm>
            <a:off x="8255019" y="1755073"/>
            <a:ext cx="242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갤럭시</a:t>
            </a:r>
            <a:r>
              <a:rPr lang="en-US" altLang="ko-KR" dirty="0"/>
              <a:t> </a:t>
            </a:r>
            <a:r>
              <a:rPr lang="ko-KR" altLang="en-US" dirty="0" err="1"/>
              <a:t>빅스비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14C464-7CFE-45C9-8C96-874D38041570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F68359-B62E-46A0-B67B-7750D3CC0428}"/>
              </a:ext>
            </a:extLst>
          </p:cNvPr>
          <p:cNvSpPr/>
          <p:nvPr/>
        </p:nvSpPr>
        <p:spPr>
          <a:xfrm>
            <a:off x="-29100" y="244225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2CFAA-7EFC-4C5F-89D3-5E0F56C21D46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ECAEA5-F50B-43BD-98BA-E1F3FFD7C6C3}"/>
              </a:ext>
            </a:extLst>
          </p:cNvPr>
          <p:cNvSpPr/>
          <p:nvPr/>
        </p:nvSpPr>
        <p:spPr>
          <a:xfrm>
            <a:off x="-29100" y="278769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67E70C4-B893-4358-B32F-19DE7681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>
                <a:solidFill>
                  <a:schemeClr val="accent5">
                    <a:lumMod val="50000"/>
                  </a:schemeClr>
                </a:solidFill>
              </a:rPr>
              <a:t>종합설계 개요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</a:rPr>
              <a:t>프로젝트 정의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577393E-0269-4720-8E29-B29D3C021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710235B4-351B-4295-AF8B-BDAFA1509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139B7D-91C2-4A02-8D57-B5394278AA99}"/>
              </a:ext>
            </a:extLst>
          </p:cNvPr>
          <p:cNvSpPr/>
          <p:nvPr/>
        </p:nvSpPr>
        <p:spPr>
          <a:xfrm>
            <a:off x="1638665" y="5541501"/>
            <a:ext cx="10246669" cy="1119864"/>
          </a:xfrm>
          <a:prstGeom prst="ellipse">
            <a:avLst/>
          </a:prstGeom>
          <a:noFill/>
          <a:ln w="209550">
            <a:solidFill>
              <a:schemeClr val="tx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503B80-C7D2-4138-9396-5A91E0F2A0E9}"/>
              </a:ext>
            </a:extLst>
          </p:cNvPr>
          <p:cNvGrpSpPr/>
          <p:nvPr/>
        </p:nvGrpSpPr>
        <p:grpSpPr>
          <a:xfrm>
            <a:off x="9303092" y="2132177"/>
            <a:ext cx="2650541" cy="2832312"/>
            <a:chOff x="7886113" y="3338472"/>
            <a:chExt cx="3095924" cy="28045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B0B0774-A594-4356-86C8-7A73CEB2F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2" t="12202" r="7096" b="11708"/>
            <a:stretch/>
          </p:blipFill>
          <p:spPr>
            <a:xfrm>
              <a:off x="7886113" y="3338472"/>
              <a:ext cx="3095924" cy="238960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123BB3-B596-43BC-AE83-279C12FACC16}"/>
                </a:ext>
              </a:extLst>
            </p:cNvPr>
            <p:cNvSpPr txBox="1"/>
            <p:nvPr/>
          </p:nvSpPr>
          <p:spPr>
            <a:xfrm>
              <a:off x="8177929" y="5746842"/>
              <a:ext cx="2512291" cy="396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객체 인식</a:t>
              </a:r>
            </a:p>
          </p:txBody>
        </p:sp>
      </p:grpSp>
      <p:sp>
        <p:nvSpPr>
          <p:cNvPr id="12" name="아래쪽 화살표 21">
            <a:extLst>
              <a:ext uri="{FF2B5EF4-FFF2-40B4-BE49-F238E27FC236}">
                <a16:creationId xmlns:a16="http://schemas.microsoft.com/office/drawing/2014/main" id="{DD07B9EB-2829-4D5E-9A96-C8D35EF3B83D}"/>
              </a:ext>
            </a:extLst>
          </p:cNvPr>
          <p:cNvSpPr/>
          <p:nvPr/>
        </p:nvSpPr>
        <p:spPr>
          <a:xfrm rot="3353031">
            <a:off x="8165874" y="3679095"/>
            <a:ext cx="1132065" cy="112799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23">
            <a:extLst>
              <a:ext uri="{FF2B5EF4-FFF2-40B4-BE49-F238E27FC236}">
                <a16:creationId xmlns:a16="http://schemas.microsoft.com/office/drawing/2014/main" id="{6FD90260-B134-49EF-8962-BC261F774592}"/>
              </a:ext>
            </a:extLst>
          </p:cNvPr>
          <p:cNvSpPr/>
          <p:nvPr/>
        </p:nvSpPr>
        <p:spPr>
          <a:xfrm rot="18143182">
            <a:off x="4422879" y="3683056"/>
            <a:ext cx="1132065" cy="112799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D58594-CCBF-4090-B9AD-5BDF9DD61400}"/>
              </a:ext>
            </a:extLst>
          </p:cNvPr>
          <p:cNvGrpSpPr/>
          <p:nvPr/>
        </p:nvGrpSpPr>
        <p:grpSpPr>
          <a:xfrm>
            <a:off x="1964968" y="2139044"/>
            <a:ext cx="2495491" cy="2767571"/>
            <a:chOff x="1938187" y="2936692"/>
            <a:chExt cx="2495491" cy="276757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FDCA71C-FD0B-4CD3-AC81-1FB79E3DC84C}"/>
                </a:ext>
              </a:extLst>
            </p:cNvPr>
            <p:cNvGrpSpPr/>
            <p:nvPr/>
          </p:nvGrpSpPr>
          <p:grpSpPr>
            <a:xfrm>
              <a:off x="1938187" y="2936692"/>
              <a:ext cx="2495491" cy="2767571"/>
              <a:chOff x="4916722" y="3730421"/>
              <a:chExt cx="2495491" cy="276757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D7F60B-68B5-4D10-9CF6-A778CC9BC51D}"/>
                  </a:ext>
                </a:extLst>
              </p:cNvPr>
              <p:cNvSpPr txBox="1"/>
              <p:nvPr/>
            </p:nvSpPr>
            <p:spPr>
              <a:xfrm>
                <a:off x="5034923" y="6097882"/>
                <a:ext cx="23197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</a:rPr>
                  <a:t>시선추적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24" name="Picture 2" descr="ë£©ìµí°ì»¬, íë¬ ë§ì âììëì¤íâìê²½ 2ë§ê° ìí">
                <a:extLst>
                  <a:ext uri="{FF2B5EF4-FFF2-40B4-BE49-F238E27FC236}">
                    <a16:creationId xmlns:a16="http://schemas.microsoft.com/office/drawing/2014/main" id="{9E8A2BC4-3247-47C7-BBB0-B9DB690E2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6722" y="3730421"/>
                <a:ext cx="2495491" cy="235784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A178AE-EDAB-4005-87B0-1F9FC814C925}"/>
                </a:ext>
              </a:extLst>
            </p:cNvPr>
            <p:cNvGrpSpPr/>
            <p:nvPr/>
          </p:nvGrpSpPr>
          <p:grpSpPr>
            <a:xfrm>
              <a:off x="1942336" y="2936692"/>
              <a:ext cx="2491342" cy="2357849"/>
              <a:chOff x="2135776" y="2582080"/>
              <a:chExt cx="1345354" cy="138368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25D48D0-4946-45E8-A425-6A556DE0A2BA}"/>
                  </a:ext>
                </a:extLst>
              </p:cNvPr>
              <p:cNvSpPr/>
              <p:nvPr/>
            </p:nvSpPr>
            <p:spPr>
              <a:xfrm>
                <a:off x="2135776" y="2582080"/>
                <a:ext cx="1345354" cy="138368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A1BE76A-C95F-434C-BD5C-ACEA959A685B}"/>
                  </a:ext>
                </a:extLst>
              </p:cNvPr>
              <p:cNvGrpSpPr/>
              <p:nvPr/>
            </p:nvGrpSpPr>
            <p:grpSpPr>
              <a:xfrm>
                <a:off x="2242167" y="2749405"/>
                <a:ext cx="1096566" cy="1066201"/>
                <a:chOff x="1547315" y="2277471"/>
                <a:chExt cx="1096566" cy="1066201"/>
              </a:xfrm>
            </p:grpSpPr>
            <p:pic>
              <p:nvPicPr>
                <p:cNvPr id="20" name="Picture 12" descr="ê´ë ¨ ì´ë¯¸ì§">
                  <a:extLst>
                    <a:ext uri="{FF2B5EF4-FFF2-40B4-BE49-F238E27FC236}">
                      <a16:creationId xmlns:a16="http://schemas.microsoft.com/office/drawing/2014/main" id="{34648E2A-1207-4D87-AF07-E5FFC528D2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585" b="89617" l="3355" r="99201">
                              <a14:foregroundMark x1="8466" y1="42971" x2="3514" y2="49201"/>
                              <a14:foregroundMark x1="94888" y1="46166" x2="95527" y2="52875"/>
                              <a14:foregroundMark x1="98882" y1="50958" x2="99201" y2="5016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7315" y="2277471"/>
                  <a:ext cx="692496" cy="6924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4" descr="ê´ë ¨ ì´ë¯¸ì§">
                  <a:extLst>
                    <a:ext uri="{FF2B5EF4-FFF2-40B4-BE49-F238E27FC236}">
                      <a16:creationId xmlns:a16="http://schemas.microsoft.com/office/drawing/2014/main" id="{3FE08D58-936A-4506-B97E-822A24EB8F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226" b="92742" l="5313" r="93125">
                              <a14:foregroundMark x1="56875" y1="47984" x2="46563" y2="60484"/>
                              <a14:foregroundMark x1="23750" y1="38306" x2="24063" y2="41532"/>
                              <a14:foregroundMark x1="40000" y1="74194" x2="35625" y2="72984"/>
                              <a14:foregroundMark x1="21563" y1="72177" x2="5313" y2="71371"/>
                              <a14:foregroundMark x1="93125" y1="62500" x2="88438" y2="66532"/>
                              <a14:foregroundMark x1="5938" y1="93548" x2="6250" y2="86290"/>
                              <a14:foregroundMark x1="25313" y1="6855" x2="27500" y2="56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 flipV="1">
                  <a:off x="2167329" y="2644620"/>
                  <a:ext cx="476552" cy="5363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497754-C06F-48A9-A4B5-4ACBDCBAD35E}"/>
                    </a:ext>
                  </a:extLst>
                </p:cNvPr>
                <p:cNvSpPr txBox="1"/>
                <p:nvPr/>
              </p:nvSpPr>
              <p:spPr>
                <a:xfrm>
                  <a:off x="1692066" y="2912785"/>
                  <a:ext cx="82005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IR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CAM</a:t>
                  </a:r>
                  <a:endPara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7DE92F-F315-43AE-B139-17F3F17B1B60}"/>
                  </a:ext>
                </a:extLst>
              </p:cNvPr>
              <p:cNvSpPr txBox="1"/>
              <p:nvPr/>
            </p:nvSpPr>
            <p:spPr>
              <a:xfrm rot="6646155">
                <a:off x="2441204" y="3248982"/>
                <a:ext cx="622744" cy="28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40000"/>
                        <a:lumOff val="60000"/>
                      </a:srgbClr>
                    </a:solidFill>
                    <a:effectLst>
                      <a:glow rad="139700">
                        <a:srgbClr val="ED7D31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/</a:t>
                </a:r>
                <a:endPara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>
                    <a:glow rad="1397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25" name="Picture 2" descr="êµ¬ê¸ê¸ëì¤ ì¼ë°ìê²½ ì°©ì©ê°ë¥í ì¬ë¡¯í ë¬´ë£êµí!!!">
            <a:extLst>
              <a:ext uri="{FF2B5EF4-FFF2-40B4-BE49-F238E27FC236}">
                <a16:creationId xmlns:a16="http://schemas.microsoft.com/office/drawing/2014/main" id="{DA8DCFD4-7A72-4364-B454-5BA74D4B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63" y="3930314"/>
            <a:ext cx="2848338" cy="2257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CDC73A-8CD2-4D02-BE88-C992D48E3D52}"/>
              </a:ext>
            </a:extLst>
          </p:cNvPr>
          <p:cNvSpPr txBox="1"/>
          <p:nvPr/>
        </p:nvSpPr>
        <p:spPr>
          <a:xfrm>
            <a:off x="5973426" y="6203240"/>
            <a:ext cx="1997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스마트 </a:t>
            </a:r>
            <a:r>
              <a:rPr lang="ko-KR" altLang="en-US" sz="2000" b="1" dirty="0" err="1"/>
              <a:t>글래스</a:t>
            </a:r>
            <a:endParaRPr lang="ko-KR" altLang="en-US" sz="2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8C9C8A-BE25-4D6A-A4C1-7608C06E027A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시나리오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4250CB-5E10-47A2-BC4E-0788821025A3}"/>
              </a:ext>
            </a:extLst>
          </p:cNvPr>
          <p:cNvSpPr/>
          <p:nvPr/>
        </p:nvSpPr>
        <p:spPr>
          <a:xfrm>
            <a:off x="-29100" y="244225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D94026-2534-4801-BA1F-7A3DC3422A7E}"/>
              </a:ext>
            </a:extLst>
          </p:cNvPr>
          <p:cNvSpPr/>
          <p:nvPr/>
        </p:nvSpPr>
        <p:spPr>
          <a:xfrm>
            <a:off x="5200064" y="2069423"/>
            <a:ext cx="3255682" cy="1456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40000"/>
              </a:lnSpc>
              <a:spcAft>
                <a:spcPts val="600"/>
              </a:spcAft>
              <a:buClr>
                <a:srgbClr val="2C3E50"/>
              </a:buClr>
            </a:pPr>
            <a:r>
              <a:rPr lang="ko-KR" altLang="en-US" sz="2200" b="1" dirty="0">
                <a:latin typeface="Ubuntu" panose="020B0504030602030204" pitchFamily="34" charset="0"/>
              </a:rPr>
              <a:t>시선추적 기술과 객체인식 기술이 결합된 스마트 안경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ACDC3B-3BD7-4FE8-BBCA-74D9EF1BAABC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accent5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BB6F0F-C758-4371-A5DF-F23FF0F99EF2}"/>
              </a:ext>
            </a:extLst>
          </p:cNvPr>
          <p:cNvSpPr/>
          <p:nvPr/>
        </p:nvSpPr>
        <p:spPr>
          <a:xfrm>
            <a:off x="-29100" y="2787699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5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26598-3AD7-41AA-88F4-7B273915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종합설계 개요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</a:rPr>
              <a:t>프로젝트 기대효과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3D083-4D88-492F-A74E-EADE519E0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상용화되어 소비자가 기업에게 시선데이터를 제공하면</a:t>
            </a:r>
            <a:r>
              <a:rPr lang="en-US" altLang="ko-KR" dirty="0"/>
              <a:t>, </a:t>
            </a:r>
            <a:r>
              <a:rPr lang="ko-KR" altLang="en-US" dirty="0"/>
              <a:t>기업은 축적된 데이터를 분석하여 소비자들 개개인에게 맞춤형 서비스를 제공 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 err="1"/>
              <a:t>아이트래킹은</a:t>
            </a:r>
            <a:r>
              <a:rPr lang="ko-KR" altLang="en-US" dirty="0"/>
              <a:t> 학문적 논문과 상업적 기술 간의 차이가 큰 사례 중 하나이기 때문에 이를 직접 구현해 봄으로서 기술 원리에 대해 이해하고 또한 오픈 소스로 결과물을 제공하여 활용되게 한다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로봇 비전</a:t>
            </a:r>
            <a:r>
              <a:rPr lang="en-US" altLang="ko-KR" dirty="0"/>
              <a:t>,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운송</a:t>
            </a:r>
            <a:r>
              <a:rPr lang="en-US" altLang="ko-KR" dirty="0"/>
              <a:t>, </a:t>
            </a:r>
            <a:r>
              <a:rPr lang="ko-KR" altLang="en-US" dirty="0"/>
              <a:t>제조업</a:t>
            </a:r>
            <a:r>
              <a:rPr lang="en-US" altLang="ko-KR" dirty="0"/>
              <a:t>, Hyper Reality </a:t>
            </a:r>
            <a:r>
              <a:rPr lang="ko-KR" altLang="en-US" dirty="0"/>
              <a:t>분야 등 다양한 산업과 연계되어 활용되어 질 수 있다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C96211B0-A8F7-4267-B5F3-DC6F67ED1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-2"/>
            <a:ext cx="2179781" cy="720000"/>
          </a:xfrm>
        </p:spPr>
        <p:txBody>
          <a:bodyPr>
            <a:normAutofit/>
          </a:bodyPr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9" name="텍스트 개체 틀 28">
            <a:extLst>
              <a:ext uri="{FF2B5EF4-FFF2-40B4-BE49-F238E27FC236}">
                <a16:creationId xmlns:a16="http://schemas.microsoft.com/office/drawing/2014/main" id="{43333BC8-21D6-4473-ABCD-2A2D7A387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272697-821B-4923-AED9-B5214BFF745A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시스템 구성 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4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32">
            <a:extLst>
              <a:ext uri="{FF2B5EF4-FFF2-40B4-BE49-F238E27FC236}">
                <a16:creationId xmlns:a16="http://schemas.microsoft.com/office/drawing/2014/main" id="{6A328273-5F39-4E1F-A36B-88FC3F36A386}"/>
              </a:ext>
            </a:extLst>
          </p:cNvPr>
          <p:cNvSpPr/>
          <p:nvPr/>
        </p:nvSpPr>
        <p:spPr>
          <a:xfrm>
            <a:off x="1847594" y="2308475"/>
            <a:ext cx="2598963" cy="259570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5"/>
          <p:cNvSpPr>
            <a:spLocks noGrp="1"/>
          </p:cNvSpPr>
          <p:nvPr>
            <p:ph type="title"/>
          </p:nvPr>
        </p:nvSpPr>
        <p:spPr>
          <a:xfrm>
            <a:off x="1871286" y="598392"/>
            <a:ext cx="9735128" cy="1221155"/>
          </a:xfrm>
        </p:spPr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</a:rPr>
              <a:t>종합설계 개요</a:t>
            </a:r>
            <a:r>
              <a:rPr lang="ko-KR" altLang="en-US" sz="5400" dirty="0">
                <a:solidFill>
                  <a:srgbClr val="34495E"/>
                </a:solidFill>
              </a:rPr>
              <a:t> </a:t>
            </a:r>
            <a:r>
              <a:rPr lang="en-US" altLang="ko-KR" sz="3200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>
                <a:solidFill>
                  <a:srgbClr val="34495E"/>
                </a:solidFill>
                <a:latin typeface="Ubuntu" panose="020B0504030602030204" pitchFamily="34" charset="0"/>
              </a:rPr>
              <a:t>시스템 구성도</a:t>
            </a:r>
            <a:endParaRPr lang="ko-KR" altLang="en-US" sz="4000" dirty="0">
              <a:solidFill>
                <a:srgbClr val="34495E"/>
              </a:solidFill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졸업프로젝트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AADF7A-38AE-477F-962D-6826B5FF1A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9779" y="-2"/>
            <a:ext cx="8885383" cy="7200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Ubuntu" panose="020B0504030602030204" pitchFamily="34" charset="0"/>
              </a:rPr>
              <a:t>시선추적과 객체인식을 이용한 스마트 </a:t>
            </a:r>
            <a:r>
              <a:rPr lang="ko-KR" altLang="en-US" sz="2000" dirty="0" err="1">
                <a:solidFill>
                  <a:prstClr val="white"/>
                </a:solidFill>
                <a:latin typeface="Ubuntu" panose="020B0504030602030204" pitchFamily="34" charset="0"/>
              </a:rPr>
              <a:t>글래스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CE5D70-1958-47B5-8A7E-9425FCE5C9B8}"/>
              </a:ext>
            </a:extLst>
          </p:cNvPr>
          <p:cNvGrpSpPr/>
          <p:nvPr/>
        </p:nvGrpSpPr>
        <p:grpSpPr>
          <a:xfrm>
            <a:off x="2130789" y="3896295"/>
            <a:ext cx="2069880" cy="931037"/>
            <a:chOff x="2661140" y="924182"/>
            <a:chExt cx="2069880" cy="1024141"/>
          </a:xfrm>
        </p:grpSpPr>
        <p:pic>
          <p:nvPicPr>
            <p:cNvPr id="21" name="Picture 10" descr="ê´ë ¨ ì´ë¯¸ì§">
              <a:extLst>
                <a:ext uri="{FF2B5EF4-FFF2-40B4-BE49-F238E27FC236}">
                  <a16:creationId xmlns:a16="http://schemas.microsoft.com/office/drawing/2014/main" id="{286704D0-5638-4F5C-BA59-68C15B91D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50" t="22093" r="30315" b="21225"/>
            <a:stretch/>
          </p:blipFill>
          <p:spPr bwMode="auto">
            <a:xfrm>
              <a:off x="2661140" y="1084303"/>
              <a:ext cx="2069880" cy="864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 descr="ê´ë ¨ ì´ë¯¸ì§">
              <a:extLst>
                <a:ext uri="{FF2B5EF4-FFF2-40B4-BE49-F238E27FC236}">
                  <a16:creationId xmlns:a16="http://schemas.microsoft.com/office/drawing/2014/main" id="{5A2DAF46-2E64-49AB-82E1-C2D2AF34E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26" b="92742" l="5313" r="93125">
                          <a14:foregroundMark x1="56875" y1="47984" x2="46563" y2="60484"/>
                          <a14:foregroundMark x1="23750" y1="38306" x2="24063" y2="41532"/>
                          <a14:foregroundMark x1="40000" y1="74194" x2="35625" y2="72984"/>
                          <a14:foregroundMark x1="21563" y1="72177" x2="5313" y2="71371"/>
                          <a14:foregroundMark x1="93125" y1="62500" x2="88438" y2="66532"/>
                          <a14:foregroundMark x1="5938" y1="93548" x2="6250" y2="86290"/>
                          <a14:foregroundMark x1="25313" y1="6855" x2="27500" y2="56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8"/>
            <a:stretch/>
          </p:blipFill>
          <p:spPr bwMode="auto">
            <a:xfrm rot="18998170">
              <a:off x="4130334" y="924182"/>
              <a:ext cx="458750" cy="595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6" descr="raspberry pi3 pngì ëí ì´ë¯¸ì§ ê²ìê²°ê³¼">
            <a:extLst>
              <a:ext uri="{FF2B5EF4-FFF2-40B4-BE49-F238E27FC236}">
                <a16:creationId xmlns:a16="http://schemas.microsoft.com/office/drawing/2014/main" id="{8D364446-3291-4353-9540-2B7807BE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33" y="2531101"/>
            <a:ext cx="705430" cy="88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A635E7-9E5C-4069-A516-0177B1CC3E8C}"/>
              </a:ext>
            </a:extLst>
          </p:cNvPr>
          <p:cNvGrpSpPr/>
          <p:nvPr/>
        </p:nvGrpSpPr>
        <p:grpSpPr>
          <a:xfrm>
            <a:off x="2936465" y="4904181"/>
            <a:ext cx="1959458" cy="1006539"/>
            <a:chOff x="855539" y="4156741"/>
            <a:chExt cx="1853018" cy="1013680"/>
          </a:xfrm>
        </p:grpSpPr>
        <p:sp>
          <p:nvSpPr>
            <p:cNvPr id="29" name="굽은 화살표 47">
              <a:extLst>
                <a:ext uri="{FF2B5EF4-FFF2-40B4-BE49-F238E27FC236}">
                  <a16:creationId xmlns:a16="http://schemas.microsoft.com/office/drawing/2014/main" id="{12E92EC6-D15B-4F4B-BF1C-B147D525B745}"/>
                </a:ext>
              </a:extLst>
            </p:cNvPr>
            <p:cNvSpPr/>
            <p:nvPr/>
          </p:nvSpPr>
          <p:spPr>
            <a:xfrm flipV="1">
              <a:off x="855539" y="4156741"/>
              <a:ext cx="1853018" cy="848218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3233330-5B96-4C09-BA4A-B1E5C8622F13}"/>
                </a:ext>
              </a:extLst>
            </p:cNvPr>
            <p:cNvGrpSpPr/>
            <p:nvPr/>
          </p:nvGrpSpPr>
          <p:grpSpPr>
            <a:xfrm>
              <a:off x="882576" y="4508995"/>
              <a:ext cx="1679113" cy="661426"/>
              <a:chOff x="6646984" y="1143000"/>
              <a:chExt cx="2514600" cy="1107831"/>
            </a:xfrm>
          </p:grpSpPr>
          <p:sp>
            <p:nvSpPr>
              <p:cNvPr id="32" name="모서리가 둥근 직사각형 4">
                <a:extLst>
                  <a:ext uri="{FF2B5EF4-FFF2-40B4-BE49-F238E27FC236}">
                    <a16:creationId xmlns:a16="http://schemas.microsoft.com/office/drawing/2014/main" id="{83686C75-F8A2-413A-B6D7-9CBE2D2A0FDA}"/>
                  </a:ext>
                </a:extLst>
              </p:cNvPr>
              <p:cNvSpPr/>
              <p:nvPr/>
            </p:nvSpPr>
            <p:spPr>
              <a:xfrm>
                <a:off x="7200900" y="1143000"/>
                <a:ext cx="1412384" cy="1107831"/>
              </a:xfrm>
              <a:prstGeom prst="roundRect">
                <a:avLst/>
              </a:prstGeom>
              <a:solidFill>
                <a:srgbClr val="FFC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06D2E7-EA2D-4A08-A8C4-9AEC073681E4}"/>
                  </a:ext>
                </a:extLst>
              </p:cNvPr>
              <p:cNvSpPr txBox="1"/>
              <p:nvPr/>
            </p:nvSpPr>
            <p:spPr>
              <a:xfrm>
                <a:off x="6646984" y="1230796"/>
                <a:ext cx="2514600" cy="890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MJPG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streaming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1D3B53FF-21AC-44BF-9281-F20A1534BB3E}"/>
              </a:ext>
            </a:extLst>
          </p:cNvPr>
          <p:cNvSpPr/>
          <p:nvPr/>
        </p:nvSpPr>
        <p:spPr>
          <a:xfrm>
            <a:off x="5221997" y="2296160"/>
            <a:ext cx="3499557" cy="433262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Picture 2" descr="ê´ë ¨ ì´ë¯¸ì§">
            <a:extLst>
              <a:ext uri="{FF2B5EF4-FFF2-40B4-BE49-F238E27FC236}">
                <a16:creationId xmlns:a16="http://schemas.microsoft.com/office/drawing/2014/main" id="{C2675C1A-7E58-4C75-8A00-E403E52F5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11491" r="36295" b="46113"/>
          <a:stretch/>
        </p:blipFill>
        <p:spPr bwMode="auto">
          <a:xfrm>
            <a:off x="6229742" y="1710318"/>
            <a:ext cx="1286250" cy="11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53C58D-6403-47FD-9480-E96421135003}"/>
              </a:ext>
            </a:extLst>
          </p:cNvPr>
          <p:cNvGrpSpPr/>
          <p:nvPr/>
        </p:nvGrpSpPr>
        <p:grpSpPr>
          <a:xfrm>
            <a:off x="6995517" y="3060660"/>
            <a:ext cx="1501382" cy="1241872"/>
            <a:chOff x="8038729" y="1606793"/>
            <a:chExt cx="2638236" cy="1951514"/>
          </a:xfrm>
        </p:grpSpPr>
        <p:pic>
          <p:nvPicPr>
            <p:cNvPr id="38" name="Picture 4" descr="https://pjreddie.com/media/image/yologo_2.png">
              <a:extLst>
                <a:ext uri="{FF2B5EF4-FFF2-40B4-BE49-F238E27FC236}">
                  <a16:creationId xmlns:a16="http://schemas.microsoft.com/office/drawing/2014/main" id="{5123F876-2F4F-486A-8EB7-B42DF3F9B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729" y="1606793"/>
              <a:ext cx="2615972" cy="138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6D8251-3689-4616-8843-5CFC3843C39B}"/>
                </a:ext>
              </a:extLst>
            </p:cNvPr>
            <p:cNvSpPr txBox="1"/>
            <p:nvPr/>
          </p:nvSpPr>
          <p:spPr>
            <a:xfrm>
              <a:off x="8038729" y="2977928"/>
              <a:ext cx="2638236" cy="580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사물 인식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35AB74D-1F4E-46D5-B88B-25C2A6B041FA}"/>
              </a:ext>
            </a:extLst>
          </p:cNvPr>
          <p:cNvSpPr txBox="1"/>
          <p:nvPr/>
        </p:nvSpPr>
        <p:spPr>
          <a:xfrm>
            <a:off x="4948410" y="5231310"/>
            <a:ext cx="724042" cy="475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147CE2-E12F-4E49-A8E9-D9E79E730CA9}"/>
              </a:ext>
            </a:extLst>
          </p:cNvPr>
          <p:cNvSpPr txBox="1"/>
          <p:nvPr/>
        </p:nvSpPr>
        <p:spPr>
          <a:xfrm>
            <a:off x="6279002" y="6256119"/>
            <a:ext cx="1819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Ey</a:t>
            </a:r>
            <a:r>
              <a:rPr lang="en-US" altLang="ko-KR" sz="15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e-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tracking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처리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C0558E-1011-44FE-ACB2-1AB0AC450D8C}"/>
              </a:ext>
            </a:extLst>
          </p:cNvPr>
          <p:cNvGrpSpPr/>
          <p:nvPr/>
        </p:nvGrpSpPr>
        <p:grpSpPr>
          <a:xfrm>
            <a:off x="5634668" y="4302532"/>
            <a:ext cx="1345354" cy="1257897"/>
            <a:chOff x="2135776" y="2582080"/>
            <a:chExt cx="1345354" cy="138368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380898A-A169-457D-B23E-47CE265F1A34}"/>
                </a:ext>
              </a:extLst>
            </p:cNvPr>
            <p:cNvSpPr/>
            <p:nvPr/>
          </p:nvSpPr>
          <p:spPr>
            <a:xfrm>
              <a:off x="2135776" y="2582080"/>
              <a:ext cx="1345354" cy="138368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4C6D94-DE86-4121-8828-65B927A1CD7C}"/>
                </a:ext>
              </a:extLst>
            </p:cNvPr>
            <p:cNvGrpSpPr/>
            <p:nvPr/>
          </p:nvGrpSpPr>
          <p:grpSpPr>
            <a:xfrm>
              <a:off x="2242167" y="2749405"/>
              <a:ext cx="1096566" cy="1066201"/>
              <a:chOff x="1547315" y="2277471"/>
              <a:chExt cx="1096566" cy="1066201"/>
            </a:xfrm>
          </p:grpSpPr>
          <p:pic>
            <p:nvPicPr>
              <p:cNvPr id="49" name="Picture 12" descr="ê´ë ¨ ì´ë¯¸ì§">
                <a:extLst>
                  <a:ext uri="{FF2B5EF4-FFF2-40B4-BE49-F238E27FC236}">
                    <a16:creationId xmlns:a16="http://schemas.microsoft.com/office/drawing/2014/main" id="{C1E310D0-D8CF-4C9D-8029-8FCF38191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585" b="89617" l="3355" r="99201">
                            <a14:foregroundMark x1="8466" y1="42971" x2="3514" y2="49201"/>
                            <a14:foregroundMark x1="94888" y1="46166" x2="95527" y2="52875"/>
                            <a14:foregroundMark x1="98882" y1="50958" x2="99201" y2="501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315" y="2277471"/>
                <a:ext cx="692496" cy="692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14" descr="ê´ë ¨ ì´ë¯¸ì§">
                <a:extLst>
                  <a:ext uri="{FF2B5EF4-FFF2-40B4-BE49-F238E27FC236}">
                    <a16:creationId xmlns:a16="http://schemas.microsoft.com/office/drawing/2014/main" id="{B3C8E362-BC33-4B60-B4AB-CB641B8FB7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226" b="92742" l="5313" r="93125">
                            <a14:foregroundMark x1="56875" y1="47984" x2="46563" y2="60484"/>
                            <a14:foregroundMark x1="23750" y1="38306" x2="24063" y2="41532"/>
                            <a14:foregroundMark x1="40000" y1="74194" x2="35625" y2="72984"/>
                            <a14:foregroundMark x1="21563" y1="72177" x2="5313" y2="71371"/>
                            <a14:foregroundMark x1="93125" y1="62500" x2="88438" y2="66532"/>
                            <a14:foregroundMark x1="5938" y1="93548" x2="6250" y2="86290"/>
                            <a14:foregroundMark x1="25313" y1="6855" x2="27500" y2="56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2167329" y="2644620"/>
                <a:ext cx="476552" cy="536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BD65014-58A1-466F-A256-27A71B98BCD6}"/>
                  </a:ext>
                </a:extLst>
              </p:cNvPr>
              <p:cNvSpPr txBox="1"/>
              <p:nvPr/>
            </p:nvSpPr>
            <p:spPr>
              <a:xfrm>
                <a:off x="1692066" y="2912785"/>
                <a:ext cx="8200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IR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CAM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2D688F-05B1-416C-973C-F09839DADDEA}"/>
                </a:ext>
              </a:extLst>
            </p:cNvPr>
            <p:cNvSpPr txBox="1"/>
            <p:nvPr/>
          </p:nvSpPr>
          <p:spPr>
            <a:xfrm rot="6646155">
              <a:off x="2492969" y="3134639"/>
              <a:ext cx="574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>
                    <a:glow rad="139700">
                      <a:srgbClr val="ED7D31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>
                  <a:glow rad="1397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0F8CA3-3A7E-4EBE-8F4E-AC76372E783B}"/>
              </a:ext>
            </a:extLst>
          </p:cNvPr>
          <p:cNvSpPr txBox="1"/>
          <p:nvPr/>
        </p:nvSpPr>
        <p:spPr>
          <a:xfrm>
            <a:off x="5720051" y="5649824"/>
            <a:ext cx="11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시선추적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99DF81-D76A-4243-A76A-EDAF6821E32E}"/>
              </a:ext>
            </a:extLst>
          </p:cNvPr>
          <p:cNvSpPr txBox="1"/>
          <p:nvPr/>
        </p:nvSpPr>
        <p:spPr>
          <a:xfrm>
            <a:off x="2283962" y="3503172"/>
            <a:ext cx="1847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웹캠</a:t>
            </a:r>
            <a:r>
              <a:rPr lang="ko-KR" altLang="en-US" sz="1600" b="1" dirty="0"/>
              <a:t>         </a:t>
            </a:r>
            <a:r>
              <a:rPr lang="ko-KR" altLang="en-US" sz="1600" b="1" dirty="0" err="1"/>
              <a:t>파이캠</a:t>
            </a:r>
            <a:endParaRPr lang="ko-KR" altLang="en-US" sz="16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D4D523-D981-40BA-A495-90E75B709359}"/>
              </a:ext>
            </a:extLst>
          </p:cNvPr>
          <p:cNvGrpSpPr/>
          <p:nvPr/>
        </p:nvGrpSpPr>
        <p:grpSpPr>
          <a:xfrm>
            <a:off x="10495074" y="3767496"/>
            <a:ext cx="1434353" cy="1776933"/>
            <a:chOff x="9630273" y="3865969"/>
            <a:chExt cx="1434353" cy="1776933"/>
          </a:xfrm>
        </p:grpSpPr>
        <p:pic>
          <p:nvPicPr>
            <p:cNvPr id="55" name="Picture 24" descr="android에 대한 이미지 검색결과">
              <a:extLst>
                <a:ext uri="{FF2B5EF4-FFF2-40B4-BE49-F238E27FC236}">
                  <a16:creationId xmlns:a16="http://schemas.microsoft.com/office/drawing/2014/main" id="{F99C6CA8-60F6-4F23-B865-025F1412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44417" y1="30303" x2="56000" y2="29984"/>
                          <a14:foregroundMark x1="39500" y1="58214" x2="40250" y2="41148"/>
                          <a14:foregroundMark x1="60167" y1="53748" x2="60917" y2="385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1" t="19416" r="33030" b="16512"/>
            <a:stretch/>
          </p:blipFill>
          <p:spPr bwMode="auto">
            <a:xfrm>
              <a:off x="9630273" y="3865969"/>
              <a:ext cx="1434353" cy="144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DB9F3E-1EF0-4D85-A81A-91D902CA9906}"/>
                </a:ext>
              </a:extLst>
            </p:cNvPr>
            <p:cNvSpPr txBox="1"/>
            <p:nvPr/>
          </p:nvSpPr>
          <p:spPr>
            <a:xfrm>
              <a:off x="9676381" y="5273570"/>
              <a:ext cx="134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Android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굽은 화살표 72">
            <a:extLst>
              <a:ext uri="{FF2B5EF4-FFF2-40B4-BE49-F238E27FC236}">
                <a16:creationId xmlns:a16="http://schemas.microsoft.com/office/drawing/2014/main" id="{CA5AB16F-A987-4468-BFEB-C078324C6CFD}"/>
              </a:ext>
            </a:extLst>
          </p:cNvPr>
          <p:cNvSpPr/>
          <p:nvPr/>
        </p:nvSpPr>
        <p:spPr>
          <a:xfrm flipV="1">
            <a:off x="9216493" y="4495380"/>
            <a:ext cx="1155013" cy="565837"/>
          </a:xfrm>
          <a:prstGeom prst="bentArrow">
            <a:avLst>
              <a:gd name="adj1" fmla="val 28591"/>
              <a:gd name="adj2" fmla="val 41818"/>
              <a:gd name="adj3" fmla="val 42730"/>
              <a:gd name="adj4" fmla="val 29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54BF9E-ACC5-449B-B81C-EEAAA1C35ADF}"/>
              </a:ext>
            </a:extLst>
          </p:cNvPr>
          <p:cNvSpPr/>
          <p:nvPr/>
        </p:nvSpPr>
        <p:spPr>
          <a:xfrm>
            <a:off x="8638987" y="4399687"/>
            <a:ext cx="834315" cy="661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3D9AE9-48FF-4F82-9943-1B27C5F78AFE}"/>
              </a:ext>
            </a:extLst>
          </p:cNvPr>
          <p:cNvSpPr txBox="1"/>
          <p:nvPr/>
        </p:nvSpPr>
        <p:spPr>
          <a:xfrm flipH="1">
            <a:off x="8227423" y="4488747"/>
            <a:ext cx="115501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CE0AE1B-B14A-4D1F-9374-CF0CA8B1C2A3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</a:rPr>
              <a:t>개 요          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rgbClr val="34495E"/>
                </a:solidFill>
              </a:rPr>
              <a:t>시스템 구성 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chemeClr val="accent3">
                    <a:lumMod val="75000"/>
                  </a:schemeClr>
                </a:solidFill>
              </a:rPr>
              <a:t>상세모듈설계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0391BA-352E-4C1D-8A91-3589229B8537}"/>
              </a:ext>
            </a:extLst>
          </p:cNvPr>
          <p:cNvSpPr/>
          <p:nvPr/>
        </p:nvSpPr>
        <p:spPr>
          <a:xfrm>
            <a:off x="-44926" y="3505237"/>
            <a:ext cx="108239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012F277-CA91-4BF1-A433-6D170AF543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7522" r="39883" b="66450"/>
          <a:stretch/>
        </p:blipFill>
        <p:spPr>
          <a:xfrm>
            <a:off x="3491803" y="2987054"/>
            <a:ext cx="455265" cy="448932"/>
          </a:xfrm>
          <a:prstGeom prst="rect">
            <a:avLst/>
          </a:prstGeom>
        </p:spPr>
      </p:pic>
      <p:pic>
        <p:nvPicPr>
          <p:cNvPr id="61" name="Picture 28">
            <a:extLst>
              <a:ext uri="{FF2B5EF4-FFF2-40B4-BE49-F238E27FC236}">
                <a16:creationId xmlns:a16="http://schemas.microsoft.com/office/drawing/2014/main" id="{A13DCD66-C2C0-4A5F-AC54-5A4C8EEA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42" y="2950742"/>
            <a:ext cx="1063287" cy="4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0AC8B9F9-3FBC-434A-B636-360DF29EF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14162" r="7701" b="15953"/>
          <a:stretch/>
        </p:blipFill>
        <p:spPr bwMode="auto">
          <a:xfrm>
            <a:off x="8848636" y="3443212"/>
            <a:ext cx="1848669" cy="9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AA43BB0-D35E-4A4D-830C-AE86C71B746E}"/>
              </a:ext>
            </a:extLst>
          </p:cNvPr>
          <p:cNvSpPr txBox="1"/>
          <p:nvPr/>
        </p:nvSpPr>
        <p:spPr>
          <a:xfrm>
            <a:off x="2642954" y="1988876"/>
            <a:ext cx="9888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H/W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98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2B141-A780-4599-9AA2-0C9547A8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dirty="0">
                <a:solidFill>
                  <a:srgbClr val="34495E"/>
                </a:solidFill>
              </a:rPr>
              <a:t>종합설계 개요</a:t>
            </a:r>
            <a:r>
              <a:rPr lang="ko-KR" altLang="en-US" sz="5400" dirty="0">
                <a:solidFill>
                  <a:srgbClr val="34495E"/>
                </a:solidFill>
              </a:rPr>
              <a:t> </a:t>
            </a:r>
            <a:r>
              <a:rPr lang="en-US" altLang="ko-KR" dirty="0">
                <a:solidFill>
                  <a:srgbClr val="34495E"/>
                </a:solidFill>
                <a:latin typeface="Ubuntu" panose="020B0504030602030204" pitchFamily="34" charset="0"/>
              </a:rPr>
              <a:t>: </a:t>
            </a:r>
            <a:r>
              <a:rPr lang="ko-KR" altLang="en-US" sz="3200" dirty="0" err="1">
                <a:solidFill>
                  <a:srgbClr val="34495E"/>
                </a:solidFill>
                <a:latin typeface="Ubuntu" panose="020B0504030602030204" pitchFamily="34" charset="0"/>
              </a:rPr>
              <a:t>ㅣ시나리오</a:t>
            </a:r>
            <a:endParaRPr lang="ko-KR" altLang="en-US" sz="3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D4B235-7C69-43B6-8A6A-B4E2F1B18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084" y="14549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9202432" descr="EMB00003fb018fa">
            <a:extLst>
              <a:ext uri="{FF2B5EF4-FFF2-40B4-BE49-F238E27FC236}">
                <a16:creationId xmlns:a16="http://schemas.microsoft.com/office/drawing/2014/main" id="{84BD86F7-DF21-4726-9339-D8517D97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1912147"/>
            <a:ext cx="10434998" cy="464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E43096F3-A1F3-4FC8-BC13-360ED2C87DD8}"/>
              </a:ext>
            </a:extLst>
          </p:cNvPr>
          <p:cNvSpPr txBox="1">
            <a:spLocks/>
          </p:cNvSpPr>
          <p:nvPr/>
        </p:nvSpPr>
        <p:spPr>
          <a:xfrm>
            <a:off x="-1" y="-2"/>
            <a:ext cx="2179781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졸업프로젝트</a:t>
            </a:r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49FB7177-AB53-4740-B9CF-2CBDE328E231}"/>
              </a:ext>
            </a:extLst>
          </p:cNvPr>
          <p:cNvSpPr txBox="1">
            <a:spLocks/>
          </p:cNvSpPr>
          <p:nvPr/>
        </p:nvSpPr>
        <p:spPr>
          <a:xfrm>
            <a:off x="2179779" y="-2"/>
            <a:ext cx="8885383" cy="72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400" kern="12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prstClr val="white"/>
                </a:solidFill>
                <a:latin typeface="Ubuntu" panose="020B0504030602030204" pitchFamily="34" charset="0"/>
              </a:rPr>
              <a:t> 시선추적과 객체인식을 이용한 스마트 글래스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B0153C-03BA-449D-A871-FD3DC34B19B8}"/>
              </a:ext>
            </a:extLst>
          </p:cNvPr>
          <p:cNvSpPr/>
          <p:nvPr/>
        </p:nvSpPr>
        <p:spPr>
          <a:xfrm>
            <a:off x="-29100" y="1893675"/>
            <a:ext cx="1342090" cy="49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개요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시스템 구성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 err="1">
                <a:solidFill>
                  <a:srgbClr val="34495E"/>
                </a:solidFill>
              </a:rPr>
              <a:t>상세모듈설계</a:t>
            </a:r>
            <a:endParaRPr lang="en-US" altLang="ko-KR" sz="1500" b="1" dirty="0">
              <a:solidFill>
                <a:srgbClr val="34495E"/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개발환경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수행일정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업무분담      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3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22839</TotalTime>
  <Words>1817</Words>
  <Application>Microsoft Office PowerPoint</Application>
  <PresentationFormat>와이드스크린</PresentationFormat>
  <Paragraphs>1179</Paragraphs>
  <Slides>28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Ubuntu Mono</vt:lpstr>
      <vt:lpstr>맑은 고딕</vt:lpstr>
      <vt:lpstr>Cambria Math</vt:lpstr>
      <vt:lpstr>Arial</vt:lpstr>
      <vt:lpstr>Ubuntu Light</vt:lpstr>
      <vt:lpstr>맑은 고딕 Semilight</vt:lpstr>
      <vt:lpstr>Yoon 윤고딕 530_TT</vt:lpstr>
      <vt:lpstr>Ubuntu</vt:lpstr>
      <vt:lpstr>나눔바른고딕</vt:lpstr>
      <vt:lpstr>Office 테마</vt:lpstr>
      <vt:lpstr>시선추적과 객체인식을 이용한  스마트안경 (결과보고서)</vt:lpstr>
      <vt:lpstr>Contents</vt:lpstr>
      <vt:lpstr>종합 설계 개요 :개발배경</vt:lpstr>
      <vt:lpstr>종합 설계 개요 :개발배경</vt:lpstr>
      <vt:lpstr>종합설계 개요 :기존제품</vt:lpstr>
      <vt:lpstr>종합설계 개요 : 프로젝트 정의</vt:lpstr>
      <vt:lpstr>종합설계 개요 : 프로젝트 기대효과</vt:lpstr>
      <vt:lpstr>종합설계 개요 : 시스템 구성도</vt:lpstr>
      <vt:lpstr>종합설계 개요 : ㅣ시나리오</vt:lpstr>
      <vt:lpstr>상세모듈 설계 : 하드웨어</vt:lpstr>
      <vt:lpstr>상세모듈 설계 : Eye tracking</vt:lpstr>
      <vt:lpstr>상세모듈 설계 : Eye tracking</vt:lpstr>
      <vt:lpstr>상세모듈 설계 : Eye tracking</vt:lpstr>
      <vt:lpstr>상세모듈 설계 : Eye tracking</vt:lpstr>
      <vt:lpstr>상세모듈 설계 : Eye tracking</vt:lpstr>
      <vt:lpstr>상세모듈 설계 : Eye tracking</vt:lpstr>
      <vt:lpstr>상세모듈 설계 : 객체 인식 - 모델생성</vt:lpstr>
      <vt:lpstr>상세모듈 설계 : 객체 인식 - 모델생성</vt:lpstr>
      <vt:lpstr>상세모듈 설계 : 객체 인식 - 좌표값전달</vt:lpstr>
      <vt:lpstr>상세모듈 설계 : 객체 인식 진행</vt:lpstr>
      <vt:lpstr>상세모듈 설계 : 앱</vt:lpstr>
      <vt:lpstr>프로젝트 시연 절차</vt:lpstr>
      <vt:lpstr>개발환경 : 개발환경 및 언어, 도구</vt:lpstr>
      <vt:lpstr>수행일정</vt:lpstr>
      <vt:lpstr>향후 보완점</vt:lpstr>
      <vt:lpstr>업무분담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서성발</dc:creator>
  <cp:lastModifiedBy>선민 김</cp:lastModifiedBy>
  <cp:revision>466</cp:revision>
  <dcterms:created xsi:type="dcterms:W3CDTF">2016-11-09T16:08:38Z</dcterms:created>
  <dcterms:modified xsi:type="dcterms:W3CDTF">2019-06-13T02:43:54Z</dcterms:modified>
</cp:coreProperties>
</file>